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Raleway"/>
      <p:regular r:id="rId39"/>
      <p:bold r:id="rId40"/>
      <p:italic r:id="rId41"/>
      <p:boldItalic r:id="rId42"/>
    </p:embeddedFont>
    <p:embeddedFont>
      <p:font typeface="Roboto"/>
      <p:regular r:id="rId43"/>
      <p:bold r:id="rId44"/>
      <p:italic r:id="rId45"/>
      <p:boldItalic r:id="rId46"/>
    </p:embeddedFont>
    <p:embeddedFont>
      <p:font typeface="La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aleway-regular.fntdata"/><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La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5e681397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5e681397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5e681397f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5e681397f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5e681397f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5e681397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f731bc68b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f731bc68b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f731bc68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f731bc68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f731bc68b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f731bc68b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ef731bc68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ef731bc68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9f43f0a7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9f43f0a7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b1a7889f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b1a7889f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b1a7889f0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b1a7889f0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20332ed9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20332ed9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b1a7889f0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b1a7889f0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1a7889f0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1a7889f0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9f43f0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9f43f0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9f43f0a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9f43f0a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b1eb74551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b1eb74551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ef731bc68b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ef731bc68b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b1eb74551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b1eb74551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b1a7889f0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b1a7889f0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1a7889f0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1a7889f0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b1eb74551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b1eb74551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9f43f0a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9f43f0a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b1eb74551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b1eb7455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ef731bc68b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ef731bc68b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ef731bc68b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ef731bc68b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ef731bc68b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ef731bc68b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ef731bc68b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ef731bc68b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b1eb7455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b1eb7455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5e681397f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5e681397f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1eb74551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b1eb74551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f731bc68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f731bc68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f731bc68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f731bc68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ef731bc68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ef731bc68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8.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7.png"/><Relationship Id="rId8"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23.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medium.com/@ByTrade.io/understanding-the-role-of-sentiment-analysis-in-crypto-futures-trading-2ffe3ec7d65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github.com/Chrisdeleon91/Algorithmic-Trading-Project-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41.png"/><Relationship Id="rId5"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57.png"/><Relationship Id="rId5"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47.png"/><Relationship Id="rId5"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52.png"/><Relationship Id="rId5"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hyperlink" Target="https://www.kaggle.com/datasets/adilbhatti/bitcoin-and-fear-and-greed" TargetMode="External"/><Relationship Id="rId5" Type="http://schemas.openxmlformats.org/officeDocument/2006/relationships/image" Target="../media/image10.png"/><Relationship Id="rId6"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43.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311700" y="89800"/>
            <a:ext cx="8520600" cy="3458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500"/>
              </a:spcBef>
              <a:spcAft>
                <a:spcPts val="0"/>
              </a:spcAft>
              <a:buNone/>
            </a:pPr>
            <a:r>
              <a:t/>
            </a:r>
            <a:endParaRPr sz="4000">
              <a:solidFill>
                <a:srgbClr val="374151"/>
              </a:solidFill>
              <a:latin typeface="Roboto"/>
              <a:ea typeface="Roboto"/>
              <a:cs typeface="Roboto"/>
              <a:sym typeface="Roboto"/>
            </a:endParaRPr>
          </a:p>
          <a:p>
            <a:pPr indent="0" lvl="0" marL="0" rtl="0" algn="l">
              <a:lnSpc>
                <a:spcPct val="115000"/>
              </a:lnSpc>
              <a:spcBef>
                <a:spcPts val="1500"/>
              </a:spcBef>
              <a:spcAft>
                <a:spcPts val="0"/>
              </a:spcAft>
              <a:buNone/>
            </a:pPr>
            <a:r>
              <a:t/>
            </a:r>
            <a:endParaRPr sz="40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ct val="27500"/>
              <a:buFont typeface="Arial"/>
              <a:buNone/>
            </a:pPr>
            <a:r>
              <a:rPr i="1" lang="en" sz="4000">
                <a:solidFill>
                  <a:schemeClr val="lt1"/>
                </a:solidFill>
                <a:latin typeface="Roboto"/>
                <a:ea typeface="Roboto"/>
                <a:cs typeface="Roboto"/>
                <a:sym typeface="Roboto"/>
              </a:rPr>
              <a:t>Real-Time Algorithmic Trading Using Predictive Sentiment Data for Cryptocurrencies</a:t>
            </a:r>
            <a:endParaRPr i="1" sz="4000">
              <a:solidFill>
                <a:schemeClr val="lt1"/>
              </a:solidFill>
              <a:latin typeface="Roboto"/>
              <a:ea typeface="Roboto"/>
              <a:cs typeface="Roboto"/>
              <a:sym typeface="Roboto"/>
            </a:endParaRPr>
          </a:p>
          <a:p>
            <a:pPr indent="0" lvl="0" marL="0" rtl="0" algn="l">
              <a:spcBef>
                <a:spcPts val="1500"/>
              </a:spcBef>
              <a:spcAft>
                <a:spcPts val="0"/>
              </a:spcAft>
              <a:buNone/>
            </a:pPr>
            <a:r>
              <a:t/>
            </a:r>
            <a:endParaRPr sz="4000"/>
          </a:p>
        </p:txBody>
      </p:sp>
      <p:sp>
        <p:nvSpPr>
          <p:cNvPr id="87" name="Google Shape;87;p13"/>
          <p:cNvSpPr txBox="1"/>
          <p:nvPr>
            <p:ph idx="1" type="subTitle"/>
          </p:nvPr>
        </p:nvSpPr>
        <p:spPr>
          <a:xfrm>
            <a:off x="311700" y="3817150"/>
            <a:ext cx="8520600" cy="792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000">
                <a:solidFill>
                  <a:schemeClr val="lt1"/>
                </a:solidFill>
              </a:rPr>
              <a:t>Christopher De Leon</a:t>
            </a:r>
            <a:endParaRPr sz="2000">
              <a:solidFill>
                <a:schemeClr val="lt1"/>
              </a:solidFill>
            </a:endParaRPr>
          </a:p>
          <a:p>
            <a:pPr indent="0" lvl="0" marL="0" rtl="0" algn="l">
              <a:spcBef>
                <a:spcPts val="0"/>
              </a:spcBef>
              <a:spcAft>
                <a:spcPts val="0"/>
              </a:spcAft>
              <a:buNone/>
            </a:pPr>
            <a:r>
              <a:rPr lang="en" sz="2000">
                <a:solidFill>
                  <a:schemeClr val="lt1"/>
                </a:solidFill>
              </a:rPr>
              <a:t>Victor Andujar</a:t>
            </a:r>
            <a:endParaRPr sz="2000">
              <a:solidFill>
                <a:schemeClr val="lt1"/>
              </a:solidFill>
            </a:endParaRPr>
          </a:p>
          <a:p>
            <a:pPr indent="0" lvl="0" marL="0" rtl="0" algn="l">
              <a:spcBef>
                <a:spcPts val="0"/>
              </a:spcBef>
              <a:spcAft>
                <a:spcPts val="0"/>
              </a:spcAft>
              <a:buNone/>
            </a:pPr>
            <a:r>
              <a:rPr lang="en" sz="2000">
                <a:solidFill>
                  <a:schemeClr val="lt1"/>
                </a:solidFill>
              </a:rPr>
              <a:t>Russell Gould</a:t>
            </a:r>
            <a:endParaRPr sz="2000">
              <a:solidFill>
                <a:schemeClr val="lt1"/>
              </a:solidFill>
            </a:endParaRPr>
          </a:p>
        </p:txBody>
      </p:sp>
      <p:pic>
        <p:nvPicPr>
          <p:cNvPr id="88" name="Google Shape;88;p13"/>
          <p:cNvPicPr preferRelativeResize="0"/>
          <p:nvPr/>
        </p:nvPicPr>
        <p:blipFill>
          <a:blip r:embed="rId4">
            <a:alphaModFix/>
          </a:blip>
          <a:stretch>
            <a:fillRect/>
          </a:stretch>
        </p:blipFill>
        <p:spPr>
          <a:xfrm>
            <a:off x="5387075" y="3101875"/>
            <a:ext cx="3698099" cy="2041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idx="1" type="body"/>
          </p:nvPr>
        </p:nvSpPr>
        <p:spPr>
          <a:xfrm>
            <a:off x="727650" y="2612175"/>
            <a:ext cx="7688700" cy="2261100"/>
          </a:xfrm>
          <a:prstGeom prst="rect">
            <a:avLst/>
          </a:prstGeom>
        </p:spPr>
        <p:txBody>
          <a:bodyPr anchorCtr="0" anchor="t" bIns="91425" lIns="91425" spcFirstLastPara="1" rIns="91425" wrap="square" tIns="91425">
            <a:normAutofit fontScale="77500"/>
          </a:bodyPr>
          <a:lstStyle/>
          <a:p>
            <a:pPr indent="0" lvl="0" marL="0" rtl="0" algn="l">
              <a:spcBef>
                <a:spcPts val="1200"/>
              </a:spcBef>
              <a:spcAft>
                <a:spcPts val="0"/>
              </a:spcAft>
              <a:buNone/>
            </a:pPr>
            <a:r>
              <a:rPr lang="en" sz="2000">
                <a:solidFill>
                  <a:srgbClr val="112834"/>
                </a:solidFill>
                <a:highlight>
                  <a:srgbClr val="FFFFFF"/>
                </a:highlight>
                <a:latin typeface="Arial"/>
                <a:ea typeface="Arial"/>
                <a:cs typeface="Arial"/>
                <a:sym typeface="Arial"/>
              </a:rPr>
              <a:t>Augmento is ingesting crypto related posts from Twitter, Reddit and Bitcointalk and turning the social sentiment of these posts into data.</a:t>
            </a:r>
            <a:endParaRPr sz="2000">
              <a:solidFill>
                <a:srgbClr val="112834"/>
              </a:solidFill>
              <a:highlight>
                <a:srgbClr val="FFFFFF"/>
              </a:highlight>
              <a:latin typeface="Arial"/>
              <a:ea typeface="Arial"/>
              <a:cs typeface="Arial"/>
              <a:sym typeface="Arial"/>
            </a:endParaRPr>
          </a:p>
          <a:p>
            <a:pPr indent="0" lvl="0" marL="0" rtl="0" algn="l">
              <a:spcBef>
                <a:spcPts val="1200"/>
              </a:spcBef>
              <a:spcAft>
                <a:spcPts val="1200"/>
              </a:spcAft>
              <a:buNone/>
            </a:pPr>
            <a:r>
              <a:rPr lang="en" sz="2000">
                <a:solidFill>
                  <a:srgbClr val="112834"/>
                </a:solidFill>
                <a:highlight>
                  <a:srgbClr val="FFFFFF"/>
                </a:highlight>
                <a:latin typeface="Arial"/>
                <a:ea typeface="Arial"/>
                <a:cs typeface="Arial"/>
                <a:sym typeface="Arial"/>
              </a:rPr>
              <a:t>Augmento’s AI is trained exclusively on cryptoasset- and trading-related language and uses a hybrid approach (machine learning and linguistic analysis) to ensure the highest achievable accuracy. While conventional sentiment analysis can merely differentiate between positive and negative sentiments, Augmento’s AI can recognize and quantify the entire spectrum of crypto crowd psychology.</a:t>
            </a:r>
            <a:endParaRPr/>
          </a:p>
        </p:txBody>
      </p:sp>
      <p:sp>
        <p:nvSpPr>
          <p:cNvPr id="183" name="Google Shape;183;p22"/>
          <p:cNvSpPr txBox="1"/>
          <p:nvPr>
            <p:ph type="title"/>
          </p:nvPr>
        </p:nvSpPr>
        <p:spPr>
          <a:xfrm>
            <a:off x="727650" y="1540850"/>
            <a:ext cx="279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Augmento.AI</a:t>
            </a:r>
            <a:endParaRPr/>
          </a:p>
        </p:txBody>
      </p:sp>
      <p:pic>
        <p:nvPicPr>
          <p:cNvPr id="184" name="Google Shape;184;p22"/>
          <p:cNvPicPr preferRelativeResize="0"/>
          <p:nvPr/>
        </p:nvPicPr>
        <p:blipFill>
          <a:blip r:embed="rId3">
            <a:alphaModFix/>
          </a:blip>
          <a:stretch>
            <a:fillRect/>
          </a:stretch>
        </p:blipFill>
        <p:spPr>
          <a:xfrm>
            <a:off x="3899800" y="779900"/>
            <a:ext cx="4394327" cy="158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90" name="Google Shape;190;p23"/>
          <p:cNvPicPr preferRelativeResize="0"/>
          <p:nvPr/>
        </p:nvPicPr>
        <p:blipFill>
          <a:blip r:embed="rId3">
            <a:alphaModFix/>
          </a:blip>
          <a:stretch>
            <a:fillRect/>
          </a:stretch>
        </p:blipFill>
        <p:spPr>
          <a:xfrm>
            <a:off x="396825" y="539650"/>
            <a:ext cx="8205983" cy="46038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idx="1" type="body"/>
          </p:nvPr>
        </p:nvSpPr>
        <p:spPr>
          <a:xfrm>
            <a:off x="729450" y="2078875"/>
            <a:ext cx="28815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latin typeface="Arial"/>
                <a:ea typeface="Arial"/>
                <a:cs typeface="Arial"/>
                <a:sym typeface="Arial"/>
              </a:rPr>
              <a:t>2016-11-01 to 2023-12-21 (8 years)</a:t>
            </a:r>
            <a:endParaRPr sz="1200">
              <a:latin typeface="Arial"/>
              <a:ea typeface="Arial"/>
              <a:cs typeface="Arial"/>
              <a:sym typeface="Arial"/>
            </a:endParaRPr>
          </a:p>
          <a:p>
            <a:pPr indent="0" lvl="0" marL="0" rtl="0" algn="l">
              <a:lnSpc>
                <a:spcPct val="100000"/>
              </a:lnSpc>
              <a:spcBef>
                <a:spcPts val="1200"/>
              </a:spcBef>
              <a:spcAft>
                <a:spcPts val="0"/>
              </a:spcAft>
              <a:buNone/>
            </a:pPr>
            <a:r>
              <a:rPr lang="en" sz="1200">
                <a:latin typeface="Arial"/>
                <a:ea typeface="Arial"/>
                <a:cs typeface="Arial"/>
                <a:sym typeface="Arial"/>
              </a:rPr>
              <a:t>Hourly crypto sentiment</a:t>
            </a:r>
            <a:endParaRPr sz="1200">
              <a:latin typeface="Arial"/>
              <a:ea typeface="Arial"/>
              <a:cs typeface="Arial"/>
              <a:sym typeface="Arial"/>
            </a:endParaRPr>
          </a:p>
          <a:p>
            <a:pPr indent="0" lvl="0" marL="0" rtl="0" algn="l">
              <a:lnSpc>
                <a:spcPct val="100000"/>
              </a:lnSpc>
              <a:spcBef>
                <a:spcPts val="1200"/>
              </a:spcBef>
              <a:spcAft>
                <a:spcPts val="0"/>
              </a:spcAft>
              <a:buNone/>
            </a:pPr>
            <a:r>
              <a:rPr lang="en" sz="1200">
                <a:latin typeface="Arial"/>
                <a:ea typeface="Arial"/>
                <a:cs typeface="Arial"/>
                <a:sym typeface="Arial"/>
              </a:rPr>
              <a:t>62,500 rows x 280 columns</a:t>
            </a:r>
            <a:endParaRPr sz="1200"/>
          </a:p>
          <a:p>
            <a:pPr indent="0" lvl="0" marL="0" rtl="0" algn="l">
              <a:spcBef>
                <a:spcPts val="1200"/>
              </a:spcBef>
              <a:spcAft>
                <a:spcPts val="0"/>
              </a:spcAft>
              <a:buNone/>
            </a:pPr>
            <a:r>
              <a:rPr lang="en" sz="1200"/>
              <a:t>93 major categories</a:t>
            </a:r>
            <a:endParaRPr sz="1200"/>
          </a:p>
          <a:p>
            <a:pPr indent="0" lvl="0" marL="0" rtl="0" algn="l">
              <a:spcBef>
                <a:spcPts val="1200"/>
              </a:spcBef>
              <a:spcAft>
                <a:spcPts val="1200"/>
              </a:spcAft>
              <a:buNone/>
            </a:pPr>
            <a:r>
              <a:t/>
            </a:r>
            <a:endParaRPr/>
          </a:p>
        </p:txBody>
      </p:sp>
      <p:pic>
        <p:nvPicPr>
          <p:cNvPr id="196" name="Google Shape;196;p24"/>
          <p:cNvPicPr preferRelativeResize="0"/>
          <p:nvPr/>
        </p:nvPicPr>
        <p:blipFill>
          <a:blip r:embed="rId3">
            <a:alphaModFix/>
          </a:blip>
          <a:stretch>
            <a:fillRect/>
          </a:stretch>
        </p:blipFill>
        <p:spPr>
          <a:xfrm>
            <a:off x="3566480" y="663425"/>
            <a:ext cx="5148023" cy="4268974"/>
          </a:xfrm>
          <a:prstGeom prst="rect">
            <a:avLst/>
          </a:prstGeom>
          <a:noFill/>
          <a:ln>
            <a:noFill/>
          </a:ln>
        </p:spPr>
      </p:pic>
      <p:sp>
        <p:nvSpPr>
          <p:cNvPr id="197" name="Google Shape;197;p24"/>
          <p:cNvSpPr txBox="1"/>
          <p:nvPr>
            <p:ph type="title"/>
          </p:nvPr>
        </p:nvSpPr>
        <p:spPr>
          <a:xfrm>
            <a:off x="729450" y="1340850"/>
            <a:ext cx="279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Augmento.AI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Ethereum</a:t>
            </a:r>
            <a:endParaRPr/>
          </a:p>
        </p:txBody>
      </p:sp>
      <p:sp>
        <p:nvSpPr>
          <p:cNvPr id="203" name="Google Shape;203;p25"/>
          <p:cNvSpPr txBox="1"/>
          <p:nvPr>
            <p:ph idx="1" type="body"/>
          </p:nvPr>
        </p:nvSpPr>
        <p:spPr>
          <a:xfrm>
            <a:off x="729450" y="2078875"/>
            <a:ext cx="34428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on 6 years of data and </a:t>
            </a:r>
            <a:r>
              <a:rPr lang="en"/>
              <a:t>predicting the last 1 year</a:t>
            </a:r>
            <a:endParaRPr/>
          </a:p>
          <a:p>
            <a:pPr indent="0" lvl="0" marL="0" rtl="0" algn="l">
              <a:spcBef>
                <a:spcPts val="1200"/>
              </a:spcBef>
              <a:spcAft>
                <a:spcPts val="0"/>
              </a:spcAft>
              <a:buNone/>
            </a:pPr>
            <a:r>
              <a:rPr lang="en"/>
              <a:t>Compare neural net and svm classification models</a:t>
            </a:r>
            <a:endParaRPr/>
          </a:p>
          <a:p>
            <a:pPr indent="0" lvl="0" marL="0" rtl="0" algn="l">
              <a:spcBef>
                <a:spcPts val="1200"/>
              </a:spcBef>
              <a:spcAft>
                <a:spcPts val="0"/>
              </a:spcAft>
              <a:buNone/>
            </a:pPr>
            <a:r>
              <a:rPr lang="en"/>
              <a:t>Provide feasibility assessment on prediction model effectiveness</a:t>
            </a:r>
            <a:endParaRPr/>
          </a:p>
          <a:p>
            <a:pPr indent="0" lvl="0" marL="0" rtl="0" algn="l">
              <a:spcBef>
                <a:spcPts val="1200"/>
              </a:spcBef>
              <a:spcAft>
                <a:spcPts val="1200"/>
              </a:spcAft>
              <a:buNone/>
            </a:pPr>
            <a:r>
              <a:t/>
            </a:r>
            <a:endParaRPr/>
          </a:p>
        </p:txBody>
      </p:sp>
      <p:pic>
        <p:nvPicPr>
          <p:cNvPr id="204" name="Google Shape;204;p25"/>
          <p:cNvPicPr preferRelativeResize="0"/>
          <p:nvPr/>
        </p:nvPicPr>
        <p:blipFill>
          <a:blip r:embed="rId3">
            <a:alphaModFix/>
          </a:blip>
          <a:stretch>
            <a:fillRect/>
          </a:stretch>
        </p:blipFill>
        <p:spPr>
          <a:xfrm>
            <a:off x="4388873" y="1853850"/>
            <a:ext cx="3826549" cy="2871576"/>
          </a:xfrm>
          <a:prstGeom prst="rect">
            <a:avLst/>
          </a:prstGeom>
          <a:noFill/>
          <a:ln>
            <a:noFill/>
          </a:ln>
        </p:spPr>
      </p:pic>
      <p:cxnSp>
        <p:nvCxnSpPr>
          <p:cNvPr id="205" name="Google Shape;205;p25"/>
          <p:cNvCxnSpPr/>
          <p:nvPr/>
        </p:nvCxnSpPr>
        <p:spPr>
          <a:xfrm>
            <a:off x="7474550" y="1334450"/>
            <a:ext cx="25200" cy="30510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25"/>
          <p:cNvSpPr txBox="1"/>
          <p:nvPr/>
        </p:nvSpPr>
        <p:spPr>
          <a:xfrm>
            <a:off x="5869825" y="1545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Training</a:t>
            </a:r>
            <a:endParaRPr/>
          </a:p>
        </p:txBody>
      </p:sp>
      <p:sp>
        <p:nvSpPr>
          <p:cNvPr id="207" name="Google Shape;207;p25"/>
          <p:cNvSpPr txBox="1"/>
          <p:nvPr/>
        </p:nvSpPr>
        <p:spPr>
          <a:xfrm>
            <a:off x="7499750" y="15117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Prediction</a:t>
            </a:r>
            <a:endParaRPr/>
          </a:p>
        </p:txBody>
      </p:sp>
      <p:sp>
        <p:nvSpPr>
          <p:cNvPr id="208" name="Google Shape;208;p25"/>
          <p:cNvSpPr txBox="1"/>
          <p:nvPr/>
        </p:nvSpPr>
        <p:spPr>
          <a:xfrm>
            <a:off x="7212950" y="9885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~80%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324100" y="600775"/>
            <a:ext cx="838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Ethereum - PCA </a:t>
            </a:r>
            <a:r>
              <a:rPr lang="en"/>
              <a:t>analysis</a:t>
            </a:r>
            <a:r>
              <a:rPr lang="en"/>
              <a:t> with 7 year training + 1 year pred</a:t>
            </a:r>
            <a:endParaRPr/>
          </a:p>
        </p:txBody>
      </p:sp>
      <p:sp>
        <p:nvSpPr>
          <p:cNvPr id="214" name="Google Shape;214;p26"/>
          <p:cNvSpPr txBox="1"/>
          <p:nvPr>
            <p:ph idx="1" type="body"/>
          </p:nvPr>
        </p:nvSpPr>
        <p:spPr>
          <a:xfrm>
            <a:off x="324088" y="18170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5" name="Google Shape;215;p26"/>
          <p:cNvPicPr preferRelativeResize="0"/>
          <p:nvPr/>
        </p:nvPicPr>
        <p:blipFill rotWithShape="1">
          <a:blip r:embed="rId3">
            <a:alphaModFix/>
          </a:blip>
          <a:srcRect b="0" l="0" r="0" t="6568"/>
          <a:stretch/>
        </p:blipFill>
        <p:spPr>
          <a:xfrm>
            <a:off x="3251412" y="1936963"/>
            <a:ext cx="2646000" cy="1884464"/>
          </a:xfrm>
          <a:prstGeom prst="rect">
            <a:avLst/>
          </a:prstGeom>
          <a:noFill/>
          <a:ln>
            <a:noFill/>
          </a:ln>
        </p:spPr>
      </p:pic>
      <p:sp>
        <p:nvSpPr>
          <p:cNvPr id="216" name="Google Shape;216;p26"/>
          <p:cNvSpPr txBox="1"/>
          <p:nvPr/>
        </p:nvSpPr>
        <p:spPr>
          <a:xfrm>
            <a:off x="3374363" y="1613600"/>
            <a:ext cx="2702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PC1 </a:t>
            </a:r>
            <a:r>
              <a:rPr lang="en" sz="600"/>
              <a:t>0.143 , PC2 0.088, PC3 0.026, PC4 0.0162, PC5 0.014, PC6 0.010)</a:t>
            </a:r>
            <a:endParaRPr sz="600"/>
          </a:p>
        </p:txBody>
      </p:sp>
      <p:pic>
        <p:nvPicPr>
          <p:cNvPr id="217" name="Google Shape;217;p26"/>
          <p:cNvPicPr preferRelativeResize="0"/>
          <p:nvPr/>
        </p:nvPicPr>
        <p:blipFill rotWithShape="1">
          <a:blip r:embed="rId4">
            <a:alphaModFix/>
          </a:blip>
          <a:srcRect b="0" l="0" r="0" t="5926"/>
          <a:stretch/>
        </p:blipFill>
        <p:spPr>
          <a:xfrm>
            <a:off x="461269" y="1912050"/>
            <a:ext cx="2844995" cy="2029299"/>
          </a:xfrm>
          <a:prstGeom prst="rect">
            <a:avLst/>
          </a:prstGeom>
          <a:noFill/>
          <a:ln>
            <a:noFill/>
          </a:ln>
        </p:spPr>
      </p:pic>
      <p:pic>
        <p:nvPicPr>
          <p:cNvPr id="218" name="Google Shape;218;p26"/>
          <p:cNvPicPr preferRelativeResize="0"/>
          <p:nvPr/>
        </p:nvPicPr>
        <p:blipFill>
          <a:blip r:embed="rId5">
            <a:alphaModFix/>
          </a:blip>
          <a:stretch>
            <a:fillRect/>
          </a:stretch>
        </p:blipFill>
        <p:spPr>
          <a:xfrm>
            <a:off x="421363" y="3955100"/>
            <a:ext cx="2443300" cy="863001"/>
          </a:xfrm>
          <a:prstGeom prst="rect">
            <a:avLst/>
          </a:prstGeom>
          <a:noFill/>
          <a:ln>
            <a:noFill/>
          </a:ln>
        </p:spPr>
      </p:pic>
      <p:sp>
        <p:nvSpPr>
          <p:cNvPr id="219" name="Google Shape;219;p26"/>
          <p:cNvSpPr txBox="1"/>
          <p:nvPr/>
        </p:nvSpPr>
        <p:spPr>
          <a:xfrm>
            <a:off x="695225" y="1605788"/>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t>PC1 - </a:t>
            </a:r>
            <a:r>
              <a:rPr lang="en" sz="700"/>
              <a:t>0.1438543 , PC2 0.08886031, PC3 0.02602236])</a:t>
            </a:r>
            <a:endParaRPr sz="700"/>
          </a:p>
        </p:txBody>
      </p:sp>
      <p:pic>
        <p:nvPicPr>
          <p:cNvPr id="220" name="Google Shape;220;p26"/>
          <p:cNvPicPr preferRelativeResize="0"/>
          <p:nvPr/>
        </p:nvPicPr>
        <p:blipFill>
          <a:blip r:embed="rId6">
            <a:alphaModFix/>
          </a:blip>
          <a:stretch>
            <a:fillRect/>
          </a:stretch>
        </p:blipFill>
        <p:spPr>
          <a:xfrm>
            <a:off x="3184863" y="3860100"/>
            <a:ext cx="2577420" cy="863000"/>
          </a:xfrm>
          <a:prstGeom prst="rect">
            <a:avLst/>
          </a:prstGeom>
          <a:noFill/>
          <a:ln>
            <a:noFill/>
          </a:ln>
        </p:spPr>
      </p:pic>
      <p:sp>
        <p:nvSpPr>
          <p:cNvPr id="221" name="Google Shape;221;p26"/>
          <p:cNvSpPr txBox="1"/>
          <p:nvPr/>
        </p:nvSpPr>
        <p:spPr>
          <a:xfrm>
            <a:off x="6173913" y="1560500"/>
            <a:ext cx="2646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600"/>
              <a:t>PC1 0.143 , PC2 0.088, PC3 0.026, PC4 0.0162, PC5 0.014, PC6 0.010, PC7 0.008, PC8 0.008, PC9 0.007</a:t>
            </a:r>
            <a:endParaRPr sz="600"/>
          </a:p>
        </p:txBody>
      </p:sp>
      <p:pic>
        <p:nvPicPr>
          <p:cNvPr id="222" name="Google Shape;222;p26"/>
          <p:cNvPicPr preferRelativeResize="0"/>
          <p:nvPr/>
        </p:nvPicPr>
        <p:blipFill rotWithShape="1">
          <a:blip r:embed="rId7">
            <a:alphaModFix/>
          </a:blip>
          <a:srcRect b="0" l="0" r="0" t="5669"/>
          <a:stretch/>
        </p:blipFill>
        <p:spPr>
          <a:xfrm>
            <a:off x="5998763" y="1936975"/>
            <a:ext cx="2451926" cy="1777549"/>
          </a:xfrm>
          <a:prstGeom prst="rect">
            <a:avLst/>
          </a:prstGeom>
          <a:noFill/>
          <a:ln>
            <a:noFill/>
          </a:ln>
        </p:spPr>
      </p:pic>
      <p:pic>
        <p:nvPicPr>
          <p:cNvPr id="223" name="Google Shape;223;p26"/>
          <p:cNvPicPr preferRelativeResize="0"/>
          <p:nvPr/>
        </p:nvPicPr>
        <p:blipFill>
          <a:blip r:embed="rId8">
            <a:alphaModFix/>
          </a:blip>
          <a:stretch>
            <a:fillRect/>
          </a:stretch>
        </p:blipFill>
        <p:spPr>
          <a:xfrm>
            <a:off x="5856488" y="3760993"/>
            <a:ext cx="2736450" cy="93928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727650" y="5754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Ethereum - </a:t>
            </a:r>
            <a:r>
              <a:rPr lang="en" sz="2044"/>
              <a:t>72 months of hourly training (12 month prediction)</a:t>
            </a:r>
            <a:endParaRPr sz="2044"/>
          </a:p>
          <a:p>
            <a:pPr indent="0" lvl="0" marL="0" rtl="0" algn="l">
              <a:spcBef>
                <a:spcPts val="0"/>
              </a:spcBef>
              <a:spcAft>
                <a:spcPts val="0"/>
              </a:spcAft>
              <a:buNone/>
            </a:pPr>
            <a:r>
              <a:t/>
            </a:r>
            <a:endParaRPr/>
          </a:p>
        </p:txBody>
      </p:sp>
      <p:pic>
        <p:nvPicPr>
          <p:cNvPr id="229" name="Google Shape;229;p27"/>
          <p:cNvPicPr preferRelativeResize="0"/>
          <p:nvPr/>
        </p:nvPicPr>
        <p:blipFill rotWithShape="1">
          <a:blip r:embed="rId3">
            <a:alphaModFix/>
          </a:blip>
          <a:srcRect b="0" l="0" r="0" t="5437"/>
          <a:stretch/>
        </p:blipFill>
        <p:spPr>
          <a:xfrm>
            <a:off x="4695875" y="1636550"/>
            <a:ext cx="3903800" cy="2822474"/>
          </a:xfrm>
          <a:prstGeom prst="rect">
            <a:avLst/>
          </a:prstGeom>
          <a:noFill/>
          <a:ln>
            <a:noFill/>
          </a:ln>
        </p:spPr>
      </p:pic>
      <p:sp>
        <p:nvSpPr>
          <p:cNvPr id="230" name="Google Shape;230;p27"/>
          <p:cNvSpPr txBox="1"/>
          <p:nvPr/>
        </p:nvSpPr>
        <p:spPr>
          <a:xfrm>
            <a:off x="3352975" y="199325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Training Data</a:t>
            </a:r>
            <a:endParaRPr sz="1300">
              <a:solidFill>
                <a:schemeClr val="accent1"/>
              </a:solidFill>
              <a:latin typeface="Lato"/>
              <a:ea typeface="Lato"/>
              <a:cs typeface="Lato"/>
              <a:sym typeface="Lato"/>
            </a:endParaRPr>
          </a:p>
        </p:txBody>
      </p:sp>
      <p:sp>
        <p:nvSpPr>
          <p:cNvPr id="231" name="Google Shape;231;p27"/>
          <p:cNvSpPr txBox="1"/>
          <p:nvPr/>
        </p:nvSpPr>
        <p:spPr>
          <a:xfrm>
            <a:off x="3521900" y="331960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Test Data</a:t>
            </a:r>
            <a:endParaRPr sz="1300">
              <a:solidFill>
                <a:schemeClr val="accent1"/>
              </a:solidFill>
              <a:latin typeface="Lato"/>
              <a:ea typeface="Lato"/>
              <a:cs typeface="Lato"/>
              <a:sym typeface="Lato"/>
            </a:endParaRPr>
          </a:p>
        </p:txBody>
      </p:sp>
      <p:pic>
        <p:nvPicPr>
          <p:cNvPr id="232" name="Google Shape;232;p27"/>
          <p:cNvPicPr preferRelativeResize="0"/>
          <p:nvPr/>
        </p:nvPicPr>
        <p:blipFill>
          <a:blip r:embed="rId4">
            <a:alphaModFix/>
          </a:blip>
          <a:stretch>
            <a:fillRect/>
          </a:stretch>
        </p:blipFill>
        <p:spPr>
          <a:xfrm>
            <a:off x="442300" y="1788575"/>
            <a:ext cx="2967824" cy="1009050"/>
          </a:xfrm>
          <a:prstGeom prst="rect">
            <a:avLst/>
          </a:prstGeom>
          <a:noFill/>
          <a:ln>
            <a:noFill/>
          </a:ln>
        </p:spPr>
      </p:pic>
      <p:pic>
        <p:nvPicPr>
          <p:cNvPr id="233" name="Google Shape;233;p27"/>
          <p:cNvPicPr preferRelativeResize="0"/>
          <p:nvPr/>
        </p:nvPicPr>
        <p:blipFill>
          <a:blip r:embed="rId5">
            <a:alphaModFix/>
          </a:blip>
          <a:stretch>
            <a:fillRect/>
          </a:stretch>
        </p:blipFill>
        <p:spPr>
          <a:xfrm>
            <a:off x="476100" y="3039225"/>
            <a:ext cx="2900236" cy="1009050"/>
          </a:xfrm>
          <a:prstGeom prst="rect">
            <a:avLst/>
          </a:prstGeom>
          <a:noFill/>
          <a:ln>
            <a:noFill/>
          </a:ln>
        </p:spPr>
      </p:pic>
      <p:sp>
        <p:nvSpPr>
          <p:cNvPr id="234" name="Google Shape;234;p27"/>
          <p:cNvSpPr txBox="1"/>
          <p:nvPr/>
        </p:nvSpPr>
        <p:spPr>
          <a:xfrm>
            <a:off x="6385050" y="1636550"/>
            <a:ext cx="11403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SVM</a:t>
            </a:r>
            <a:endParaRPr sz="13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729450" y="575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Ethereum - </a:t>
            </a:r>
            <a:r>
              <a:rPr lang="en" sz="2044"/>
              <a:t>72 months of hourly training (12 month prediction)</a:t>
            </a:r>
            <a:endParaRPr sz="2044"/>
          </a:p>
          <a:p>
            <a:pPr indent="0" lvl="0" marL="0" rtl="0" algn="l">
              <a:spcBef>
                <a:spcPts val="0"/>
              </a:spcBef>
              <a:spcAft>
                <a:spcPts val="0"/>
              </a:spcAft>
              <a:buNone/>
            </a:pPr>
            <a:r>
              <a:t/>
            </a:r>
            <a:endParaRPr/>
          </a:p>
        </p:txBody>
      </p:sp>
      <p:pic>
        <p:nvPicPr>
          <p:cNvPr id="240" name="Google Shape;240;p28"/>
          <p:cNvPicPr preferRelativeResize="0"/>
          <p:nvPr/>
        </p:nvPicPr>
        <p:blipFill rotWithShape="1">
          <a:blip r:embed="rId3">
            <a:alphaModFix/>
          </a:blip>
          <a:srcRect b="0" l="0" r="0" t="6890"/>
          <a:stretch/>
        </p:blipFill>
        <p:spPr>
          <a:xfrm>
            <a:off x="4745500" y="1845425"/>
            <a:ext cx="3694701" cy="2715301"/>
          </a:xfrm>
          <a:prstGeom prst="rect">
            <a:avLst/>
          </a:prstGeom>
          <a:noFill/>
          <a:ln>
            <a:noFill/>
          </a:ln>
        </p:spPr>
      </p:pic>
      <p:pic>
        <p:nvPicPr>
          <p:cNvPr id="241" name="Google Shape;241;p28"/>
          <p:cNvPicPr preferRelativeResize="0"/>
          <p:nvPr/>
        </p:nvPicPr>
        <p:blipFill>
          <a:blip r:embed="rId4">
            <a:alphaModFix/>
          </a:blip>
          <a:stretch>
            <a:fillRect/>
          </a:stretch>
        </p:blipFill>
        <p:spPr>
          <a:xfrm>
            <a:off x="737588" y="1845425"/>
            <a:ext cx="3825951" cy="1639700"/>
          </a:xfrm>
          <a:prstGeom prst="rect">
            <a:avLst/>
          </a:prstGeom>
          <a:noFill/>
          <a:ln>
            <a:noFill/>
          </a:ln>
        </p:spPr>
      </p:pic>
      <p:pic>
        <p:nvPicPr>
          <p:cNvPr id="242" name="Google Shape;242;p28"/>
          <p:cNvPicPr preferRelativeResize="0"/>
          <p:nvPr/>
        </p:nvPicPr>
        <p:blipFill>
          <a:blip r:embed="rId5">
            <a:alphaModFix/>
          </a:blip>
          <a:stretch>
            <a:fillRect/>
          </a:stretch>
        </p:blipFill>
        <p:spPr>
          <a:xfrm>
            <a:off x="703812" y="3771400"/>
            <a:ext cx="3893501" cy="247524"/>
          </a:xfrm>
          <a:prstGeom prst="rect">
            <a:avLst/>
          </a:prstGeom>
          <a:noFill/>
          <a:ln>
            <a:noFill/>
          </a:ln>
        </p:spPr>
      </p:pic>
      <p:sp>
        <p:nvSpPr>
          <p:cNvPr id="243" name="Google Shape;243;p28"/>
          <p:cNvSpPr txBox="1"/>
          <p:nvPr/>
        </p:nvSpPr>
        <p:spPr>
          <a:xfrm>
            <a:off x="6385050" y="1845425"/>
            <a:ext cx="11403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Neural Net</a:t>
            </a:r>
            <a:endParaRPr sz="1300">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49" name="Google Shape;24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SVM seemed to be the most effective ML </a:t>
            </a:r>
            <a:r>
              <a:rPr lang="en" sz="1600">
                <a:latin typeface="Arial"/>
                <a:ea typeface="Arial"/>
                <a:cs typeface="Arial"/>
                <a:sym typeface="Arial"/>
              </a:rPr>
              <a:t>algorithm.</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Training and testing periods can skew prediction models great (needs optimized).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PCA was not very effectively given the large heterogeneity of data.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Potential feasibility using Augmento AI sentiment data as a predictor for hourly crypto trading</a:t>
            </a:r>
            <a:endParaRPr sz="1600">
              <a:latin typeface="Arial"/>
              <a:ea typeface="Arial"/>
              <a:cs typeface="Arial"/>
              <a:sym typeface="Arial"/>
            </a:endParaRPr>
          </a:p>
          <a:p>
            <a:pPr indent="0" lvl="0" marL="0" rtl="0" algn="l">
              <a:spcBef>
                <a:spcPts val="1200"/>
              </a:spcBef>
              <a:spcAft>
                <a:spcPts val="1200"/>
              </a:spcAft>
              <a:buNone/>
            </a:pPr>
            <a:r>
              <a:t/>
            </a:r>
            <a:endParaRPr sz="16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7294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ETH Backtest with Augmento AI sentiment data, SVM Model </a:t>
            </a:r>
            <a:endParaRPr sz="2040"/>
          </a:p>
        </p:txBody>
      </p:sp>
      <p:pic>
        <p:nvPicPr>
          <p:cNvPr id="255" name="Google Shape;255;p30"/>
          <p:cNvPicPr preferRelativeResize="0"/>
          <p:nvPr/>
        </p:nvPicPr>
        <p:blipFill>
          <a:blip r:embed="rId3">
            <a:alphaModFix/>
          </a:blip>
          <a:stretch>
            <a:fillRect/>
          </a:stretch>
        </p:blipFill>
        <p:spPr>
          <a:xfrm>
            <a:off x="0" y="1827325"/>
            <a:ext cx="2977901" cy="2233424"/>
          </a:xfrm>
          <a:prstGeom prst="rect">
            <a:avLst/>
          </a:prstGeom>
          <a:noFill/>
          <a:ln>
            <a:noFill/>
          </a:ln>
        </p:spPr>
      </p:pic>
      <p:pic>
        <p:nvPicPr>
          <p:cNvPr id="256" name="Google Shape;256;p30"/>
          <p:cNvPicPr preferRelativeResize="0"/>
          <p:nvPr/>
        </p:nvPicPr>
        <p:blipFill>
          <a:blip r:embed="rId4">
            <a:alphaModFix/>
          </a:blip>
          <a:stretch>
            <a:fillRect/>
          </a:stretch>
        </p:blipFill>
        <p:spPr>
          <a:xfrm>
            <a:off x="3083050" y="1827325"/>
            <a:ext cx="2977901" cy="2233424"/>
          </a:xfrm>
          <a:prstGeom prst="rect">
            <a:avLst/>
          </a:prstGeom>
          <a:noFill/>
          <a:ln>
            <a:noFill/>
          </a:ln>
        </p:spPr>
      </p:pic>
      <p:pic>
        <p:nvPicPr>
          <p:cNvPr id="257" name="Google Shape;257;p30"/>
          <p:cNvPicPr preferRelativeResize="0"/>
          <p:nvPr/>
        </p:nvPicPr>
        <p:blipFill>
          <a:blip r:embed="rId5">
            <a:alphaModFix/>
          </a:blip>
          <a:stretch>
            <a:fillRect/>
          </a:stretch>
        </p:blipFill>
        <p:spPr>
          <a:xfrm>
            <a:off x="6166100" y="1827325"/>
            <a:ext cx="2977899" cy="2233424"/>
          </a:xfrm>
          <a:prstGeom prst="rect">
            <a:avLst/>
          </a:prstGeom>
          <a:noFill/>
          <a:ln>
            <a:noFill/>
          </a:ln>
        </p:spPr>
      </p:pic>
      <p:sp>
        <p:nvSpPr>
          <p:cNvPr id="258" name="Google Shape;258;p30"/>
          <p:cNvSpPr txBox="1"/>
          <p:nvPr>
            <p:ph type="title"/>
          </p:nvPr>
        </p:nvSpPr>
        <p:spPr>
          <a:xfrm>
            <a:off x="821775" y="129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a:t>
            </a:r>
            <a:r>
              <a:rPr b="0" lang="en"/>
              <a:t>1 Month                          1 Week                             3 Days</a:t>
            </a:r>
            <a:endParaRPr b="0"/>
          </a:p>
        </p:txBody>
      </p:sp>
      <p:sp>
        <p:nvSpPr>
          <p:cNvPr id="259" name="Google Shape;259;p30"/>
          <p:cNvSpPr txBox="1"/>
          <p:nvPr>
            <p:ph type="title"/>
          </p:nvPr>
        </p:nvSpPr>
        <p:spPr>
          <a:xfrm>
            <a:off x="125" y="4060750"/>
            <a:ext cx="914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$9217.58 profit                  $-383.85 loss               $908.75 profit</a:t>
            </a:r>
            <a:r>
              <a:rPr b="0" lang="en"/>
              <a:t>                                   </a:t>
            </a:r>
            <a:endParaRPr b="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727775" y="5737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40"/>
              <a:t>ETH Backtest with Augmento AI sentiment data using dimensionality reduction method  (PCA), SVM Model</a:t>
            </a:r>
            <a:endParaRPr sz="1540"/>
          </a:p>
        </p:txBody>
      </p:sp>
      <p:pic>
        <p:nvPicPr>
          <p:cNvPr id="265" name="Google Shape;265;p31"/>
          <p:cNvPicPr preferRelativeResize="0"/>
          <p:nvPr/>
        </p:nvPicPr>
        <p:blipFill>
          <a:blip r:embed="rId3">
            <a:alphaModFix/>
          </a:blip>
          <a:stretch>
            <a:fillRect/>
          </a:stretch>
        </p:blipFill>
        <p:spPr>
          <a:xfrm>
            <a:off x="0" y="1827325"/>
            <a:ext cx="2977901" cy="2233412"/>
          </a:xfrm>
          <a:prstGeom prst="rect">
            <a:avLst/>
          </a:prstGeom>
          <a:noFill/>
          <a:ln>
            <a:noFill/>
          </a:ln>
        </p:spPr>
      </p:pic>
      <p:pic>
        <p:nvPicPr>
          <p:cNvPr id="266" name="Google Shape;266;p31"/>
          <p:cNvPicPr preferRelativeResize="0"/>
          <p:nvPr/>
        </p:nvPicPr>
        <p:blipFill>
          <a:blip r:embed="rId4">
            <a:alphaModFix/>
          </a:blip>
          <a:stretch>
            <a:fillRect/>
          </a:stretch>
        </p:blipFill>
        <p:spPr>
          <a:xfrm>
            <a:off x="3083050" y="1827313"/>
            <a:ext cx="2977899" cy="2233424"/>
          </a:xfrm>
          <a:prstGeom prst="rect">
            <a:avLst/>
          </a:prstGeom>
          <a:noFill/>
          <a:ln>
            <a:noFill/>
          </a:ln>
        </p:spPr>
      </p:pic>
      <p:pic>
        <p:nvPicPr>
          <p:cNvPr id="267" name="Google Shape;267;p31"/>
          <p:cNvPicPr preferRelativeResize="0"/>
          <p:nvPr/>
        </p:nvPicPr>
        <p:blipFill>
          <a:blip r:embed="rId5">
            <a:alphaModFix/>
          </a:blip>
          <a:stretch>
            <a:fillRect/>
          </a:stretch>
        </p:blipFill>
        <p:spPr>
          <a:xfrm>
            <a:off x="6166100" y="1827300"/>
            <a:ext cx="2977901" cy="2233440"/>
          </a:xfrm>
          <a:prstGeom prst="rect">
            <a:avLst/>
          </a:prstGeom>
          <a:noFill/>
          <a:ln>
            <a:noFill/>
          </a:ln>
        </p:spPr>
      </p:pic>
      <p:sp>
        <p:nvSpPr>
          <p:cNvPr id="268" name="Google Shape;268;p31"/>
          <p:cNvSpPr txBox="1"/>
          <p:nvPr>
            <p:ph type="title"/>
          </p:nvPr>
        </p:nvSpPr>
        <p:spPr>
          <a:xfrm>
            <a:off x="821775" y="129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1 Month                          1 Week                             3 Days</a:t>
            </a:r>
            <a:endParaRPr b="0"/>
          </a:p>
        </p:txBody>
      </p:sp>
      <p:sp>
        <p:nvSpPr>
          <p:cNvPr id="269" name="Google Shape;269;p31"/>
          <p:cNvSpPr txBox="1"/>
          <p:nvPr>
            <p:ph type="title"/>
          </p:nvPr>
        </p:nvSpPr>
        <p:spPr>
          <a:xfrm>
            <a:off x="125" y="4060750"/>
            <a:ext cx="914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a:t>
            </a:r>
            <a:r>
              <a:rPr b="0" lang="en"/>
              <a:t>$-34333.52 loss</a:t>
            </a:r>
            <a:r>
              <a:rPr b="0" lang="en"/>
              <a:t>                  </a:t>
            </a:r>
            <a:r>
              <a:rPr b="0" lang="en"/>
              <a:t>$-2167.72 loss</a:t>
            </a:r>
            <a:r>
              <a:rPr b="0" lang="en"/>
              <a:t>                $-576.84 lss                                  </a:t>
            </a:r>
            <a:endParaRPr b="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401575"/>
            <a:ext cx="8520600" cy="34539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3000">
                <a:solidFill>
                  <a:srgbClr val="FFFFFF"/>
                </a:solidFill>
                <a:latin typeface="Roboto"/>
                <a:ea typeface="Roboto"/>
                <a:cs typeface="Roboto"/>
                <a:sym typeface="Roboto"/>
              </a:rPr>
              <a:t>Executive Summary</a:t>
            </a:r>
            <a:endParaRPr sz="3000">
              <a:solidFill>
                <a:srgbClr val="FFFFFF"/>
              </a:solidFill>
              <a:latin typeface="Roboto"/>
              <a:ea typeface="Roboto"/>
              <a:cs typeface="Roboto"/>
              <a:sym typeface="Roboto"/>
            </a:endParaRPr>
          </a:p>
          <a:p>
            <a:pPr indent="0" lvl="0" marL="0" rtl="0" algn="l">
              <a:lnSpc>
                <a:spcPct val="115000"/>
              </a:lnSpc>
              <a:spcBef>
                <a:spcPts val="1500"/>
              </a:spcBef>
              <a:spcAft>
                <a:spcPts val="0"/>
              </a:spcAft>
              <a:buNone/>
            </a:pPr>
            <a:r>
              <a:t/>
            </a:r>
            <a:endParaRPr sz="1977">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b="0" sz="1200">
              <a:solidFill>
                <a:srgbClr val="0F0F0F"/>
              </a:solidFill>
              <a:highlight>
                <a:srgbClr val="19C37D"/>
              </a:highlight>
              <a:latin typeface="Roboto"/>
              <a:ea typeface="Roboto"/>
              <a:cs typeface="Roboto"/>
              <a:sym typeface="Roboto"/>
            </a:endParaRPr>
          </a:p>
          <a:p>
            <a:pPr indent="0" lvl="0" marL="0" rtl="0" algn="just">
              <a:lnSpc>
                <a:spcPct val="100000"/>
              </a:lnSpc>
              <a:spcBef>
                <a:spcPts val="0"/>
              </a:spcBef>
              <a:spcAft>
                <a:spcPts val="0"/>
              </a:spcAft>
              <a:buNone/>
            </a:pPr>
            <a:r>
              <a:rPr b="0" lang="en" sz="1544">
                <a:solidFill>
                  <a:srgbClr val="FFFFFF"/>
                </a:solidFill>
                <a:latin typeface="Roboto"/>
                <a:ea typeface="Roboto"/>
                <a:cs typeface="Roboto"/>
                <a:sym typeface="Roboto"/>
              </a:rPr>
              <a:t>A</a:t>
            </a:r>
            <a:r>
              <a:rPr b="0" lang="en" sz="1644">
                <a:solidFill>
                  <a:srgbClr val="FFFFFF"/>
                </a:solidFill>
                <a:latin typeface="Roboto"/>
                <a:ea typeface="Roboto"/>
                <a:cs typeface="Roboto"/>
                <a:sym typeface="Roboto"/>
              </a:rPr>
              <a:t>lgorithmic trading using predictive sentiment analysis is a key strategy for  cryptocurrencies.  To aid decision making, insights are extracted from news and social media using natural language processing and machine learning.  </a:t>
            </a:r>
            <a:r>
              <a:rPr b="0" lang="en" sz="1644">
                <a:solidFill>
                  <a:srgbClr val="FFFFFF"/>
                </a:solidFill>
                <a:latin typeface="Roboto"/>
                <a:ea typeface="Roboto"/>
                <a:cs typeface="Roboto"/>
                <a:sym typeface="Roboto"/>
              </a:rPr>
              <a:t>Crypto</a:t>
            </a:r>
            <a:r>
              <a:rPr b="0" lang="en" sz="1644">
                <a:solidFill>
                  <a:srgbClr val="FFFFFF"/>
                </a:solidFill>
                <a:latin typeface="Roboto"/>
                <a:ea typeface="Roboto"/>
                <a:cs typeface="Roboto"/>
                <a:sym typeface="Roboto"/>
              </a:rPr>
              <a:t> market dynamics and susceptibility to rapid fluctuations make it an ideal candidate for this strategy, offering benefits like timely decisions, and risk mitigation. The future is promising, with ongoing advancements in machine learning expected to yield more sophisticated tools for precise algorithmic trading with predictive sentiment analysis for Crypto.</a:t>
            </a:r>
            <a:endParaRPr b="0" sz="1644">
              <a:solidFill>
                <a:srgbClr val="FFFFFF"/>
              </a:solidFill>
              <a:latin typeface="Roboto"/>
              <a:ea typeface="Roboto"/>
              <a:cs typeface="Roboto"/>
              <a:sym typeface="Roboto"/>
            </a:endParaRPr>
          </a:p>
          <a:p>
            <a:pPr indent="0" lvl="0" marL="0" rtl="0" algn="just">
              <a:lnSpc>
                <a:spcPct val="100000"/>
              </a:lnSpc>
              <a:spcBef>
                <a:spcPts val="0"/>
              </a:spcBef>
              <a:spcAft>
                <a:spcPts val="0"/>
              </a:spcAft>
              <a:buNone/>
            </a:pPr>
            <a:r>
              <a:t/>
            </a:r>
            <a:endParaRPr b="0" sz="1644">
              <a:solidFill>
                <a:srgbClr val="FFFFFF"/>
              </a:solidFill>
              <a:latin typeface="Roboto"/>
              <a:ea typeface="Roboto"/>
              <a:cs typeface="Roboto"/>
              <a:sym typeface="Roboto"/>
            </a:endParaRPr>
          </a:p>
          <a:p>
            <a:pPr indent="0" lvl="0" marL="0" rtl="0" algn="just">
              <a:lnSpc>
                <a:spcPct val="100000"/>
              </a:lnSpc>
              <a:spcBef>
                <a:spcPts val="0"/>
              </a:spcBef>
              <a:spcAft>
                <a:spcPts val="0"/>
              </a:spcAft>
              <a:buNone/>
            </a:pPr>
            <a:r>
              <a:rPr b="0" lang="en" sz="1500">
                <a:solidFill>
                  <a:srgbClr val="242424"/>
                </a:solidFill>
                <a:highlight>
                  <a:srgbClr val="FFFFFF"/>
                </a:highlight>
                <a:latin typeface="Georgia"/>
                <a:ea typeface="Georgia"/>
                <a:cs typeface="Georgia"/>
                <a:sym typeface="Georgia"/>
              </a:rPr>
              <a:t>“Gauging market sentiment became crucial with the proliferation of social media and online forums. This evolution led to sentiment analysis tools becoming a cornerstone of crypto trading strate</a:t>
            </a:r>
            <a:r>
              <a:rPr b="0" lang="en" sz="1500">
                <a:solidFill>
                  <a:srgbClr val="242424"/>
                </a:solidFill>
                <a:highlight>
                  <a:schemeClr val="lt1"/>
                </a:highlight>
                <a:latin typeface="Georgia"/>
                <a:ea typeface="Georgia"/>
                <a:cs typeface="Georgia"/>
                <a:sym typeface="Georgia"/>
              </a:rPr>
              <a:t>gies” - </a:t>
            </a:r>
            <a:r>
              <a:rPr b="0" lang="en" sz="800" u="sng">
                <a:solidFill>
                  <a:schemeClr val="hlink"/>
                </a:solidFill>
                <a:highlight>
                  <a:schemeClr val="lt1"/>
                </a:highlight>
                <a:latin typeface="Arial"/>
                <a:ea typeface="Arial"/>
                <a:cs typeface="Arial"/>
                <a:sym typeface="Arial"/>
                <a:hlinkClick r:id="rId3"/>
              </a:rPr>
              <a:t>https://medium.com/@ByTrade.io/understanding-the-role-of-sentiment-analysis-in-crypto-futures-trading-2ffe3ec7d658</a:t>
            </a:r>
            <a:r>
              <a:rPr b="0" lang="en" sz="1344">
                <a:solidFill>
                  <a:srgbClr val="FFFFFF"/>
                </a:solidFill>
                <a:highlight>
                  <a:schemeClr val="lt1"/>
                </a:highlight>
                <a:latin typeface="Roboto"/>
                <a:ea typeface="Roboto"/>
                <a:cs typeface="Roboto"/>
                <a:sym typeface="Roboto"/>
              </a:rPr>
              <a:t>  </a:t>
            </a:r>
            <a:endParaRPr b="0" sz="1344">
              <a:solidFill>
                <a:srgbClr val="FFFFFF"/>
              </a:solidFill>
              <a:highlight>
                <a:schemeClr val="lt1"/>
              </a:highlight>
              <a:latin typeface="Roboto"/>
              <a:ea typeface="Roboto"/>
              <a:cs typeface="Roboto"/>
              <a:sym typeface="Roboto"/>
            </a:endParaRPr>
          </a:p>
          <a:p>
            <a:pPr indent="0" lvl="0" marL="0" rtl="0" algn="l">
              <a:lnSpc>
                <a:spcPct val="100000"/>
              </a:lnSpc>
              <a:spcBef>
                <a:spcPts val="1500"/>
              </a:spcBef>
              <a:spcAft>
                <a:spcPts val="0"/>
              </a:spcAft>
              <a:buNone/>
            </a:pPr>
            <a:r>
              <a:t/>
            </a:r>
            <a:endParaRPr b="0" sz="1644">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t/>
            </a:r>
            <a:endParaRPr b="0" sz="1533">
              <a:solidFill>
                <a:srgbClr val="0F0F0F"/>
              </a:solidFill>
              <a:latin typeface="Roboto"/>
              <a:ea typeface="Roboto"/>
              <a:cs typeface="Roboto"/>
              <a:sym typeface="Roboto"/>
            </a:endParaRPr>
          </a:p>
          <a:p>
            <a:pPr indent="0" lvl="0" marL="45720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7294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BTC</a:t>
            </a:r>
            <a:r>
              <a:rPr lang="en" sz="2040"/>
              <a:t> Backtest with Augmento AI sentiment data, SVM Model</a:t>
            </a:r>
            <a:endParaRPr sz="2040"/>
          </a:p>
          <a:p>
            <a:pPr indent="0" lvl="0" marL="0" rtl="0" algn="l">
              <a:spcBef>
                <a:spcPts val="0"/>
              </a:spcBef>
              <a:spcAft>
                <a:spcPts val="0"/>
              </a:spcAft>
              <a:buSzPts val="990"/>
              <a:buNone/>
            </a:pPr>
            <a:r>
              <a:t/>
            </a:r>
            <a:endParaRPr sz="2040"/>
          </a:p>
        </p:txBody>
      </p:sp>
      <p:pic>
        <p:nvPicPr>
          <p:cNvPr id="275" name="Google Shape;275;p32"/>
          <p:cNvPicPr preferRelativeResize="0"/>
          <p:nvPr/>
        </p:nvPicPr>
        <p:blipFill>
          <a:blip r:embed="rId3">
            <a:alphaModFix/>
          </a:blip>
          <a:stretch>
            <a:fillRect/>
          </a:stretch>
        </p:blipFill>
        <p:spPr>
          <a:xfrm>
            <a:off x="0" y="1827313"/>
            <a:ext cx="2977901" cy="2233426"/>
          </a:xfrm>
          <a:prstGeom prst="rect">
            <a:avLst/>
          </a:prstGeom>
          <a:noFill/>
          <a:ln>
            <a:noFill/>
          </a:ln>
        </p:spPr>
      </p:pic>
      <p:pic>
        <p:nvPicPr>
          <p:cNvPr id="276" name="Google Shape;276;p32"/>
          <p:cNvPicPr preferRelativeResize="0"/>
          <p:nvPr/>
        </p:nvPicPr>
        <p:blipFill>
          <a:blip r:embed="rId4">
            <a:alphaModFix/>
          </a:blip>
          <a:stretch>
            <a:fillRect/>
          </a:stretch>
        </p:blipFill>
        <p:spPr>
          <a:xfrm>
            <a:off x="3083050" y="1827338"/>
            <a:ext cx="2977901" cy="2233424"/>
          </a:xfrm>
          <a:prstGeom prst="rect">
            <a:avLst/>
          </a:prstGeom>
          <a:noFill/>
          <a:ln>
            <a:noFill/>
          </a:ln>
        </p:spPr>
      </p:pic>
      <p:pic>
        <p:nvPicPr>
          <p:cNvPr id="277" name="Google Shape;277;p32"/>
          <p:cNvPicPr preferRelativeResize="0"/>
          <p:nvPr/>
        </p:nvPicPr>
        <p:blipFill>
          <a:blip r:embed="rId5">
            <a:alphaModFix/>
          </a:blip>
          <a:stretch>
            <a:fillRect/>
          </a:stretch>
        </p:blipFill>
        <p:spPr>
          <a:xfrm>
            <a:off x="6166100" y="1827338"/>
            <a:ext cx="2977901" cy="2233411"/>
          </a:xfrm>
          <a:prstGeom prst="rect">
            <a:avLst/>
          </a:prstGeom>
          <a:noFill/>
          <a:ln>
            <a:noFill/>
          </a:ln>
        </p:spPr>
      </p:pic>
      <p:sp>
        <p:nvSpPr>
          <p:cNvPr id="278" name="Google Shape;278;p32"/>
          <p:cNvSpPr txBox="1"/>
          <p:nvPr>
            <p:ph type="title"/>
          </p:nvPr>
        </p:nvSpPr>
        <p:spPr>
          <a:xfrm>
            <a:off x="821775" y="129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1 Month                          1 Week                             3 Days</a:t>
            </a:r>
            <a:endParaRPr b="0"/>
          </a:p>
        </p:txBody>
      </p:sp>
      <p:sp>
        <p:nvSpPr>
          <p:cNvPr id="279" name="Google Shape;279;p32"/>
          <p:cNvSpPr txBox="1"/>
          <p:nvPr>
            <p:ph type="title"/>
          </p:nvPr>
        </p:nvSpPr>
        <p:spPr>
          <a:xfrm>
            <a:off x="125" y="4060750"/>
            <a:ext cx="914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a:t>
            </a:r>
            <a:r>
              <a:rPr b="0" lang="en"/>
              <a:t>$-2157698.00 loss</a:t>
            </a:r>
            <a:r>
              <a:rPr b="0" lang="en"/>
              <a:t>        </a:t>
            </a:r>
            <a:r>
              <a:rPr b="0" lang="en"/>
              <a:t>$-225811.68 loss</a:t>
            </a:r>
            <a:r>
              <a:rPr b="0" lang="en"/>
              <a:t>           </a:t>
            </a:r>
            <a:r>
              <a:rPr b="0" lang="en"/>
              <a:t>$-47051.81 loss</a:t>
            </a:r>
            <a:r>
              <a:rPr b="0" lang="en"/>
              <a:t>                                  </a:t>
            </a:r>
            <a:endParaRPr b="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type="title"/>
          </p:nvPr>
        </p:nvSpPr>
        <p:spPr>
          <a:xfrm>
            <a:off x="727775" y="556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40"/>
              <a:t>BTC</a:t>
            </a:r>
            <a:r>
              <a:rPr lang="en" sz="1740"/>
              <a:t> Backtest with Augmento AI sentiment data using PCA, SVM Model</a:t>
            </a:r>
            <a:endParaRPr sz="1740"/>
          </a:p>
          <a:p>
            <a:pPr indent="0" lvl="0" marL="0" rtl="0" algn="l">
              <a:spcBef>
                <a:spcPts val="0"/>
              </a:spcBef>
              <a:spcAft>
                <a:spcPts val="0"/>
              </a:spcAft>
              <a:buSzPts val="990"/>
              <a:buNone/>
            </a:pPr>
            <a:r>
              <a:t/>
            </a:r>
            <a:endParaRPr sz="1740"/>
          </a:p>
        </p:txBody>
      </p:sp>
      <p:pic>
        <p:nvPicPr>
          <p:cNvPr id="285" name="Google Shape;285;p33"/>
          <p:cNvPicPr preferRelativeResize="0"/>
          <p:nvPr/>
        </p:nvPicPr>
        <p:blipFill>
          <a:blip r:embed="rId3">
            <a:alphaModFix/>
          </a:blip>
          <a:stretch>
            <a:fillRect/>
          </a:stretch>
        </p:blipFill>
        <p:spPr>
          <a:xfrm>
            <a:off x="0" y="1827325"/>
            <a:ext cx="2977901" cy="2233438"/>
          </a:xfrm>
          <a:prstGeom prst="rect">
            <a:avLst/>
          </a:prstGeom>
          <a:noFill/>
          <a:ln>
            <a:noFill/>
          </a:ln>
        </p:spPr>
      </p:pic>
      <p:pic>
        <p:nvPicPr>
          <p:cNvPr id="286" name="Google Shape;286;p33"/>
          <p:cNvPicPr preferRelativeResize="0"/>
          <p:nvPr/>
        </p:nvPicPr>
        <p:blipFill>
          <a:blip r:embed="rId4">
            <a:alphaModFix/>
          </a:blip>
          <a:stretch>
            <a:fillRect/>
          </a:stretch>
        </p:blipFill>
        <p:spPr>
          <a:xfrm>
            <a:off x="3083050" y="1827338"/>
            <a:ext cx="2977899" cy="2233424"/>
          </a:xfrm>
          <a:prstGeom prst="rect">
            <a:avLst/>
          </a:prstGeom>
          <a:noFill/>
          <a:ln>
            <a:noFill/>
          </a:ln>
        </p:spPr>
      </p:pic>
      <p:pic>
        <p:nvPicPr>
          <p:cNvPr id="287" name="Google Shape;287;p33"/>
          <p:cNvPicPr preferRelativeResize="0"/>
          <p:nvPr/>
        </p:nvPicPr>
        <p:blipFill>
          <a:blip r:embed="rId5">
            <a:alphaModFix/>
          </a:blip>
          <a:stretch>
            <a:fillRect/>
          </a:stretch>
        </p:blipFill>
        <p:spPr>
          <a:xfrm>
            <a:off x="6166100" y="1827344"/>
            <a:ext cx="2977899" cy="2233406"/>
          </a:xfrm>
          <a:prstGeom prst="rect">
            <a:avLst/>
          </a:prstGeom>
          <a:noFill/>
          <a:ln>
            <a:noFill/>
          </a:ln>
        </p:spPr>
      </p:pic>
      <p:sp>
        <p:nvSpPr>
          <p:cNvPr id="288" name="Google Shape;288;p33"/>
          <p:cNvSpPr txBox="1"/>
          <p:nvPr>
            <p:ph type="title"/>
          </p:nvPr>
        </p:nvSpPr>
        <p:spPr>
          <a:xfrm>
            <a:off x="821775" y="129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1 Month                          1 Week                             3 Days</a:t>
            </a:r>
            <a:endParaRPr b="0"/>
          </a:p>
        </p:txBody>
      </p:sp>
      <p:sp>
        <p:nvSpPr>
          <p:cNvPr id="289" name="Google Shape;289;p33"/>
          <p:cNvSpPr txBox="1"/>
          <p:nvPr>
            <p:ph type="title"/>
          </p:nvPr>
        </p:nvSpPr>
        <p:spPr>
          <a:xfrm>
            <a:off x="125" y="4060750"/>
            <a:ext cx="914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a:t>
            </a:r>
            <a:r>
              <a:rPr b="0" lang="en"/>
              <a:t>$-228814.46</a:t>
            </a:r>
            <a:r>
              <a:rPr b="0" lang="en"/>
              <a:t> loss           </a:t>
            </a:r>
            <a:r>
              <a:rPr b="0" lang="en"/>
              <a:t>$-75092.09</a:t>
            </a:r>
            <a:r>
              <a:rPr b="0" lang="en"/>
              <a:t> loss            </a:t>
            </a:r>
            <a:r>
              <a:rPr b="0" lang="en"/>
              <a:t>$-17767.27</a:t>
            </a:r>
            <a:r>
              <a:rPr b="0" lang="en"/>
              <a:t> loss                                  </a:t>
            </a:r>
            <a:endParaRPr b="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E2E Alpaca Trading Demo</a:t>
            </a:r>
            <a:endParaRPr/>
          </a:p>
          <a:p>
            <a:pPr indent="0" lvl="0" marL="0" rtl="0" algn="l">
              <a:spcBef>
                <a:spcPts val="0"/>
              </a:spcBef>
              <a:spcAft>
                <a:spcPts val="0"/>
              </a:spcAft>
              <a:buNone/>
            </a:pPr>
            <a:r>
              <a:t/>
            </a:r>
            <a:endParaRPr/>
          </a:p>
          <a:p>
            <a:pPr indent="0" lvl="0" marL="0" rtl="0" algn="l">
              <a:spcBef>
                <a:spcPts val="0"/>
              </a:spcBef>
              <a:spcAft>
                <a:spcPts val="0"/>
              </a:spcAft>
              <a:buNone/>
            </a:pPr>
            <a:r>
              <a:rPr b="0" lang="en"/>
              <a:t>Live demo </a:t>
            </a:r>
            <a:r>
              <a:rPr b="0" lang="en"/>
              <a:t>demonstrating</a:t>
            </a:r>
            <a:r>
              <a:rPr b="0" lang="en"/>
              <a:t> how </a:t>
            </a:r>
            <a:r>
              <a:rPr b="0" lang="en"/>
              <a:t>straightforward</a:t>
            </a:r>
            <a:r>
              <a:rPr b="0" lang="en"/>
              <a:t> a predictions dataframe can be feed into Alpaca for real time trading</a:t>
            </a:r>
            <a:endParaRPr b="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Links</a:t>
            </a:r>
            <a:endParaRPr/>
          </a:p>
        </p:txBody>
      </p:sp>
      <p:sp>
        <p:nvSpPr>
          <p:cNvPr id="300" name="Google Shape;300;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Deployed </a:t>
            </a:r>
            <a:r>
              <a:rPr lang="en"/>
              <a:t>application</a:t>
            </a:r>
            <a:r>
              <a:rPr lang="en"/>
              <a:t>.</a:t>
            </a:r>
            <a:endParaRPr/>
          </a:p>
          <a:p>
            <a:pPr indent="-311150" lvl="0" marL="457200" rtl="0" algn="l">
              <a:spcBef>
                <a:spcPts val="0"/>
              </a:spcBef>
              <a:spcAft>
                <a:spcPts val="0"/>
              </a:spcAft>
              <a:buSzPts val="1300"/>
              <a:buChar char="●"/>
            </a:pPr>
            <a:r>
              <a:rPr lang="en"/>
              <a:t>GitHub repo.</a:t>
            </a:r>
            <a:endParaRPr/>
          </a:p>
          <a:p>
            <a:pPr indent="0" lvl="0" marL="0" rtl="0" algn="l">
              <a:spcBef>
                <a:spcPts val="1200"/>
              </a:spcBef>
              <a:spcAft>
                <a:spcPts val="1200"/>
              </a:spcAft>
              <a:buNone/>
            </a:pPr>
            <a:r>
              <a:rPr lang="en" u="sng">
                <a:solidFill>
                  <a:schemeClr val="hlink"/>
                </a:solidFill>
                <a:hlinkClick r:id="rId3"/>
              </a:rPr>
              <a:t>https://github.com/Chrisdeleon91/Algorithmic-Trading-Project-2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and Next Steps</a:t>
            </a:r>
            <a:endParaRPr/>
          </a:p>
        </p:txBody>
      </p:sp>
      <p:sp>
        <p:nvSpPr>
          <p:cNvPr id="306" name="Google Shape;306;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80000"/>
              </a:lnSpc>
              <a:spcBef>
                <a:spcPts val="1400"/>
              </a:spcBef>
              <a:spcAft>
                <a:spcPts val="0"/>
              </a:spcAft>
              <a:buSzPts val="440"/>
              <a:buNone/>
            </a:pPr>
            <a:r>
              <a:rPr lang="en" sz="1144">
                <a:solidFill>
                  <a:srgbClr val="242424"/>
                </a:solidFill>
                <a:latin typeface="Arial"/>
                <a:ea typeface="Arial"/>
                <a:cs typeface="Arial"/>
                <a:sym typeface="Arial"/>
              </a:rPr>
              <a:t>Apply to smaller crypto stocks.</a:t>
            </a:r>
            <a:endParaRPr sz="1144">
              <a:solidFill>
                <a:srgbClr val="242424"/>
              </a:solidFill>
              <a:latin typeface="Arial"/>
              <a:ea typeface="Arial"/>
              <a:cs typeface="Arial"/>
              <a:sym typeface="Arial"/>
            </a:endParaRPr>
          </a:p>
          <a:p>
            <a:pPr indent="0" lvl="0" marL="0" rtl="0" algn="l">
              <a:lnSpc>
                <a:spcPct val="80000"/>
              </a:lnSpc>
              <a:spcBef>
                <a:spcPts val="1400"/>
              </a:spcBef>
              <a:spcAft>
                <a:spcPts val="0"/>
              </a:spcAft>
              <a:buSzPts val="440"/>
              <a:buNone/>
            </a:pPr>
            <a:r>
              <a:rPr lang="en" sz="1144">
                <a:solidFill>
                  <a:srgbClr val="242424"/>
                </a:solidFill>
                <a:latin typeface="Arial"/>
                <a:ea typeface="Arial"/>
                <a:cs typeface="Arial"/>
                <a:sym typeface="Arial"/>
              </a:rPr>
              <a:t>Continue exploring specialised crypto forums offer a wealth of sentiment data. </a:t>
            </a:r>
            <a:endParaRPr sz="1144">
              <a:solidFill>
                <a:srgbClr val="242424"/>
              </a:solidFill>
              <a:latin typeface="Arial"/>
              <a:ea typeface="Arial"/>
              <a:cs typeface="Arial"/>
              <a:sym typeface="Arial"/>
            </a:endParaRPr>
          </a:p>
          <a:p>
            <a:pPr indent="0" lvl="0" marL="0" rtl="0" algn="l">
              <a:lnSpc>
                <a:spcPct val="80000"/>
              </a:lnSpc>
              <a:spcBef>
                <a:spcPts val="1400"/>
              </a:spcBef>
              <a:spcAft>
                <a:spcPts val="0"/>
              </a:spcAft>
              <a:buSzPts val="440"/>
              <a:buNone/>
            </a:pPr>
            <a:r>
              <a:rPr lang="en" sz="1144">
                <a:solidFill>
                  <a:srgbClr val="242424"/>
                </a:solidFill>
                <a:latin typeface="Arial"/>
                <a:ea typeface="Arial"/>
                <a:cs typeface="Arial"/>
                <a:sym typeface="Arial"/>
              </a:rPr>
              <a:t>Incorporate</a:t>
            </a:r>
            <a:r>
              <a:rPr lang="en" sz="1144">
                <a:solidFill>
                  <a:srgbClr val="242424"/>
                </a:solidFill>
                <a:latin typeface="Arial"/>
                <a:ea typeface="Arial"/>
                <a:cs typeface="Arial"/>
                <a:sym typeface="Arial"/>
              </a:rPr>
              <a:t> other news and media monitoring.</a:t>
            </a:r>
            <a:endParaRPr sz="1144">
              <a:solidFill>
                <a:srgbClr val="242424"/>
              </a:solidFill>
              <a:latin typeface="Arial"/>
              <a:ea typeface="Arial"/>
              <a:cs typeface="Arial"/>
              <a:sym typeface="Arial"/>
            </a:endParaRPr>
          </a:p>
          <a:p>
            <a:pPr indent="0" lvl="0" marL="0" rtl="0" algn="l">
              <a:lnSpc>
                <a:spcPct val="80000"/>
              </a:lnSpc>
              <a:spcBef>
                <a:spcPts val="1400"/>
              </a:spcBef>
              <a:spcAft>
                <a:spcPts val="0"/>
              </a:spcAft>
              <a:buSzPts val="440"/>
              <a:buNone/>
            </a:pPr>
            <a:r>
              <a:rPr lang="en" sz="1144">
                <a:solidFill>
                  <a:srgbClr val="242424"/>
                </a:solidFill>
                <a:latin typeface="Arial"/>
                <a:ea typeface="Arial"/>
                <a:cs typeface="Arial"/>
                <a:sym typeface="Arial"/>
              </a:rPr>
              <a:t>Take into </a:t>
            </a:r>
            <a:r>
              <a:rPr lang="en" sz="1144">
                <a:solidFill>
                  <a:srgbClr val="242424"/>
                </a:solidFill>
                <a:latin typeface="Arial"/>
                <a:ea typeface="Arial"/>
                <a:cs typeface="Arial"/>
                <a:sym typeface="Arial"/>
              </a:rPr>
              <a:t>consideration</a:t>
            </a:r>
            <a:r>
              <a:rPr lang="en" sz="1144">
                <a:solidFill>
                  <a:srgbClr val="242424"/>
                </a:solidFill>
                <a:latin typeface="Arial"/>
                <a:ea typeface="Arial"/>
                <a:cs typeface="Arial"/>
                <a:sym typeface="Arial"/>
              </a:rPr>
              <a:t> other market data and technical indicators.</a:t>
            </a:r>
            <a:endParaRPr sz="1144">
              <a:solidFill>
                <a:srgbClr val="242424"/>
              </a:solidFill>
              <a:latin typeface="Arial"/>
              <a:ea typeface="Arial"/>
              <a:cs typeface="Arial"/>
              <a:sym typeface="Arial"/>
            </a:endParaRPr>
          </a:p>
          <a:p>
            <a:pPr indent="0" lvl="0" marL="0" rtl="0" algn="l">
              <a:lnSpc>
                <a:spcPct val="95000"/>
              </a:lnSpc>
              <a:spcBef>
                <a:spcPts val="0"/>
              </a:spcBef>
              <a:spcAft>
                <a:spcPts val="0"/>
              </a:spcAft>
              <a:buSzPts val="440"/>
              <a:buNone/>
            </a:pPr>
            <a:r>
              <a:t/>
            </a:r>
            <a:endParaRPr sz="100"/>
          </a:p>
          <a:p>
            <a:pPr indent="0" lvl="0" marL="0" rtl="0" algn="l">
              <a:lnSpc>
                <a:spcPct val="95000"/>
              </a:lnSpc>
              <a:spcBef>
                <a:spcPts val="1200"/>
              </a:spcBef>
              <a:spcAft>
                <a:spcPts val="1200"/>
              </a:spcAft>
              <a:buSzPts val="440"/>
              <a:buNone/>
            </a:pPr>
            <a:r>
              <a:t/>
            </a:r>
            <a:endParaRPr sz="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Supplement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Tasks in detail</a:t>
            </a:r>
            <a:endParaRPr/>
          </a:p>
        </p:txBody>
      </p:sp>
      <p:sp>
        <p:nvSpPr>
          <p:cNvPr id="317" name="Google Shape;317;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100">
                <a:solidFill>
                  <a:srgbClr val="1F2328"/>
                </a:solidFill>
                <a:latin typeface="Arial"/>
                <a:ea typeface="Arial"/>
                <a:cs typeface="Arial"/>
                <a:sym typeface="Arial"/>
              </a:rPr>
              <a:t>Data Cleaning and Formatting -</a:t>
            </a:r>
            <a:r>
              <a:rPr lang="en" sz="1100">
                <a:solidFill>
                  <a:srgbClr val="1F2328"/>
                </a:solidFill>
                <a:latin typeface="Arial"/>
                <a:ea typeface="Arial"/>
                <a:cs typeface="Arial"/>
                <a:sym typeface="Arial"/>
              </a:rPr>
              <a:t> We will use Pandas to clean and format the cryptocurrency dataset. This will involve removing any errors in the data, converting the data to the correct format and creating any new columns that are needed.</a:t>
            </a:r>
            <a:endParaRPr sz="1100">
              <a:solidFill>
                <a:srgbClr val="1F2328"/>
              </a:solidFill>
              <a:latin typeface="Arial"/>
              <a:ea typeface="Arial"/>
              <a:cs typeface="Arial"/>
              <a:sym typeface="Arial"/>
            </a:endParaRPr>
          </a:p>
          <a:p>
            <a:pPr indent="0" lvl="0" marL="0" rtl="0" algn="l">
              <a:lnSpc>
                <a:spcPct val="95000"/>
              </a:lnSpc>
              <a:spcBef>
                <a:spcPts val="1200"/>
              </a:spcBef>
              <a:spcAft>
                <a:spcPts val="0"/>
              </a:spcAft>
              <a:buSzPts val="275"/>
              <a:buNone/>
            </a:pPr>
            <a:r>
              <a:rPr b="1" lang="en" sz="1100">
                <a:solidFill>
                  <a:srgbClr val="1F2328"/>
                </a:solidFill>
                <a:latin typeface="Arial"/>
                <a:ea typeface="Arial"/>
                <a:cs typeface="Arial"/>
                <a:sym typeface="Arial"/>
              </a:rPr>
              <a:t>Algorithm Development -</a:t>
            </a:r>
            <a:r>
              <a:rPr lang="en" sz="1100">
                <a:solidFill>
                  <a:srgbClr val="1F2328"/>
                </a:solidFill>
                <a:latin typeface="Arial"/>
                <a:ea typeface="Arial"/>
                <a:cs typeface="Arial"/>
                <a:sym typeface="Arial"/>
              </a:rPr>
              <a:t> We will use a machine learning model to create our predictions and implement our algorithm using the predicted buy and sell signals. We hope with machine learning it can develop a trading strategy that can identify and exploit profitable trading opportunities in the cryptocurrency market.</a:t>
            </a:r>
            <a:endParaRPr sz="1100">
              <a:solidFill>
                <a:srgbClr val="1F2328"/>
              </a:solidFill>
              <a:latin typeface="Arial"/>
              <a:ea typeface="Arial"/>
              <a:cs typeface="Arial"/>
              <a:sym typeface="Arial"/>
            </a:endParaRPr>
          </a:p>
          <a:p>
            <a:pPr indent="0" lvl="0" marL="0" rtl="0" algn="l">
              <a:lnSpc>
                <a:spcPct val="95000"/>
              </a:lnSpc>
              <a:spcBef>
                <a:spcPts val="1200"/>
              </a:spcBef>
              <a:spcAft>
                <a:spcPts val="0"/>
              </a:spcAft>
              <a:buSzPts val="275"/>
              <a:buNone/>
            </a:pPr>
            <a:r>
              <a:rPr b="1" lang="en" sz="1100">
                <a:solidFill>
                  <a:srgbClr val="1F2328"/>
                </a:solidFill>
                <a:latin typeface="Arial"/>
                <a:ea typeface="Arial"/>
                <a:cs typeface="Arial"/>
                <a:sym typeface="Arial"/>
              </a:rPr>
              <a:t>Visualization - </a:t>
            </a:r>
            <a:r>
              <a:rPr lang="en" sz="1100">
                <a:solidFill>
                  <a:srgbClr val="1F2328"/>
                </a:solidFill>
                <a:latin typeface="Arial"/>
                <a:ea typeface="Arial"/>
                <a:cs typeface="Arial"/>
                <a:sym typeface="Arial"/>
              </a:rPr>
              <a:t>We will use Plotty Express and backtrader to visualize our data. These visualizations will help us to understand the data and to identify any potential trading opportunities.</a:t>
            </a:r>
            <a:endParaRPr sz="1100">
              <a:solidFill>
                <a:srgbClr val="1F2328"/>
              </a:solidFill>
              <a:latin typeface="Arial"/>
              <a:ea typeface="Arial"/>
              <a:cs typeface="Arial"/>
              <a:sym typeface="Arial"/>
            </a:endParaRPr>
          </a:p>
          <a:p>
            <a:pPr indent="0" lvl="0" marL="0" rtl="0" algn="l">
              <a:lnSpc>
                <a:spcPct val="95000"/>
              </a:lnSpc>
              <a:spcBef>
                <a:spcPts val="1200"/>
              </a:spcBef>
              <a:spcAft>
                <a:spcPts val="0"/>
              </a:spcAft>
              <a:buSzPts val="275"/>
              <a:buNone/>
            </a:pPr>
            <a:r>
              <a:rPr b="1" lang="en" sz="1100">
                <a:solidFill>
                  <a:srgbClr val="1F2328"/>
                </a:solidFill>
                <a:latin typeface="Arial"/>
                <a:ea typeface="Arial"/>
                <a:cs typeface="Arial"/>
                <a:sym typeface="Arial"/>
              </a:rPr>
              <a:t>Integration -</a:t>
            </a:r>
            <a:r>
              <a:rPr lang="en" sz="1100">
                <a:solidFill>
                  <a:srgbClr val="1F2328"/>
                </a:solidFill>
                <a:latin typeface="Arial"/>
                <a:ea typeface="Arial"/>
                <a:cs typeface="Arial"/>
                <a:sym typeface="Arial"/>
              </a:rPr>
              <a:t> We will use backtrader to integrate the algorithms and visualizations required.</a:t>
            </a:r>
            <a:endParaRPr sz="1100">
              <a:solidFill>
                <a:srgbClr val="1F2328"/>
              </a:solidFill>
              <a:latin typeface="Arial"/>
              <a:ea typeface="Arial"/>
              <a:cs typeface="Arial"/>
              <a:sym typeface="Arial"/>
            </a:endParaRPr>
          </a:p>
          <a:p>
            <a:pPr indent="0" lvl="0" marL="0" rtl="0" algn="l">
              <a:lnSpc>
                <a:spcPct val="95000"/>
              </a:lnSpc>
              <a:spcBef>
                <a:spcPts val="1200"/>
              </a:spcBef>
              <a:spcAft>
                <a:spcPts val="1200"/>
              </a:spcAft>
              <a:buSzPts val="275"/>
              <a:buNone/>
            </a:pPr>
            <a:r>
              <a:rPr b="1" lang="en" sz="1100">
                <a:solidFill>
                  <a:srgbClr val="1F2328"/>
                </a:solidFill>
                <a:latin typeface="Arial"/>
                <a:ea typeface="Arial"/>
                <a:cs typeface="Arial"/>
                <a:sym typeface="Arial"/>
              </a:rPr>
              <a:t>Paper Trading -</a:t>
            </a:r>
            <a:r>
              <a:rPr lang="en" sz="1100">
                <a:solidFill>
                  <a:srgbClr val="1F2328"/>
                </a:solidFill>
                <a:latin typeface="Arial"/>
                <a:ea typeface="Arial"/>
                <a:cs typeface="Arial"/>
                <a:sym typeface="Arial"/>
              </a:rPr>
              <a:t> Once we are satisfied with the performance of our system in backtesting, we will deploy it to a paper trading account. This will allow us to test our system in real-world market conditions without risking any real money.</a:t>
            </a:r>
            <a:endParaRPr sz="1525"/>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BTC Backtest with Fear and Greed Index data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23" name="Google Shape;323;p39"/>
          <p:cNvPicPr preferRelativeResize="0"/>
          <p:nvPr/>
        </p:nvPicPr>
        <p:blipFill>
          <a:blip r:embed="rId3">
            <a:alphaModFix/>
          </a:blip>
          <a:stretch>
            <a:fillRect/>
          </a:stretch>
        </p:blipFill>
        <p:spPr>
          <a:xfrm>
            <a:off x="0" y="1827350"/>
            <a:ext cx="2977901" cy="2233418"/>
          </a:xfrm>
          <a:prstGeom prst="rect">
            <a:avLst/>
          </a:prstGeom>
          <a:noFill/>
          <a:ln>
            <a:noFill/>
          </a:ln>
        </p:spPr>
      </p:pic>
      <p:pic>
        <p:nvPicPr>
          <p:cNvPr id="324" name="Google Shape;324;p39"/>
          <p:cNvPicPr preferRelativeResize="0"/>
          <p:nvPr/>
        </p:nvPicPr>
        <p:blipFill>
          <a:blip r:embed="rId4">
            <a:alphaModFix/>
          </a:blip>
          <a:stretch>
            <a:fillRect/>
          </a:stretch>
        </p:blipFill>
        <p:spPr>
          <a:xfrm>
            <a:off x="6166100" y="1827350"/>
            <a:ext cx="2977901" cy="2233418"/>
          </a:xfrm>
          <a:prstGeom prst="rect">
            <a:avLst/>
          </a:prstGeom>
          <a:noFill/>
          <a:ln>
            <a:noFill/>
          </a:ln>
        </p:spPr>
      </p:pic>
      <p:pic>
        <p:nvPicPr>
          <p:cNvPr id="325" name="Google Shape;325;p39"/>
          <p:cNvPicPr preferRelativeResize="0"/>
          <p:nvPr/>
        </p:nvPicPr>
        <p:blipFill>
          <a:blip r:embed="rId5">
            <a:alphaModFix/>
          </a:blip>
          <a:stretch>
            <a:fillRect/>
          </a:stretch>
        </p:blipFill>
        <p:spPr>
          <a:xfrm>
            <a:off x="3083050" y="1827350"/>
            <a:ext cx="2977901" cy="2233426"/>
          </a:xfrm>
          <a:prstGeom prst="rect">
            <a:avLst/>
          </a:prstGeom>
          <a:noFill/>
          <a:ln>
            <a:noFill/>
          </a:ln>
        </p:spPr>
      </p:pic>
      <p:sp>
        <p:nvSpPr>
          <p:cNvPr id="326" name="Google Shape;326;p39"/>
          <p:cNvSpPr txBox="1"/>
          <p:nvPr>
            <p:ph type="title"/>
          </p:nvPr>
        </p:nvSpPr>
        <p:spPr>
          <a:xfrm>
            <a:off x="821775" y="129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1 Month                          1 Week                             3 Days</a:t>
            </a:r>
            <a:endParaRPr b="0"/>
          </a:p>
        </p:txBody>
      </p:sp>
      <p:sp>
        <p:nvSpPr>
          <p:cNvPr id="327" name="Google Shape;327;p39"/>
          <p:cNvSpPr txBox="1"/>
          <p:nvPr>
            <p:ph type="title"/>
          </p:nvPr>
        </p:nvSpPr>
        <p:spPr>
          <a:xfrm>
            <a:off x="125" y="4060750"/>
            <a:ext cx="914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a:t>
            </a:r>
            <a:r>
              <a:rPr b="0" lang="en"/>
              <a:t>$20293.53 profit </a:t>
            </a:r>
            <a:r>
              <a:rPr b="0" lang="en"/>
              <a:t>           </a:t>
            </a:r>
            <a:r>
              <a:rPr b="0" lang="en"/>
              <a:t>$1123.76 profit  </a:t>
            </a:r>
            <a:r>
              <a:rPr b="0" lang="en"/>
              <a:t>              </a:t>
            </a:r>
            <a:r>
              <a:rPr b="0" lang="en"/>
              <a:t>$-316.58</a:t>
            </a:r>
            <a:r>
              <a:rPr b="0" lang="en"/>
              <a:t> loss                                  </a:t>
            </a:r>
            <a:endParaRPr b="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BTC Backtest with Augmento AI sentiment data using a Neural Network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33" name="Google Shape;333;p40"/>
          <p:cNvPicPr preferRelativeResize="0"/>
          <p:nvPr/>
        </p:nvPicPr>
        <p:blipFill>
          <a:blip r:embed="rId3">
            <a:alphaModFix/>
          </a:blip>
          <a:stretch>
            <a:fillRect/>
          </a:stretch>
        </p:blipFill>
        <p:spPr>
          <a:xfrm>
            <a:off x="0" y="1829250"/>
            <a:ext cx="2977901" cy="2233406"/>
          </a:xfrm>
          <a:prstGeom prst="rect">
            <a:avLst/>
          </a:prstGeom>
          <a:noFill/>
          <a:ln>
            <a:noFill/>
          </a:ln>
        </p:spPr>
      </p:pic>
      <p:pic>
        <p:nvPicPr>
          <p:cNvPr id="334" name="Google Shape;334;p40"/>
          <p:cNvPicPr preferRelativeResize="0"/>
          <p:nvPr/>
        </p:nvPicPr>
        <p:blipFill>
          <a:blip r:embed="rId4">
            <a:alphaModFix/>
          </a:blip>
          <a:stretch>
            <a:fillRect/>
          </a:stretch>
        </p:blipFill>
        <p:spPr>
          <a:xfrm>
            <a:off x="3083051" y="1829229"/>
            <a:ext cx="2977899" cy="2233445"/>
          </a:xfrm>
          <a:prstGeom prst="rect">
            <a:avLst/>
          </a:prstGeom>
          <a:noFill/>
          <a:ln>
            <a:noFill/>
          </a:ln>
        </p:spPr>
      </p:pic>
      <p:pic>
        <p:nvPicPr>
          <p:cNvPr id="335" name="Google Shape;335;p40"/>
          <p:cNvPicPr preferRelativeResize="0"/>
          <p:nvPr/>
        </p:nvPicPr>
        <p:blipFill>
          <a:blip r:embed="rId5">
            <a:alphaModFix/>
          </a:blip>
          <a:stretch>
            <a:fillRect/>
          </a:stretch>
        </p:blipFill>
        <p:spPr>
          <a:xfrm>
            <a:off x="6166100" y="1829238"/>
            <a:ext cx="2977901" cy="2233418"/>
          </a:xfrm>
          <a:prstGeom prst="rect">
            <a:avLst/>
          </a:prstGeom>
          <a:noFill/>
          <a:ln>
            <a:noFill/>
          </a:ln>
        </p:spPr>
      </p:pic>
      <p:sp>
        <p:nvSpPr>
          <p:cNvPr id="336" name="Google Shape;336;p40"/>
          <p:cNvSpPr txBox="1"/>
          <p:nvPr>
            <p:ph type="title"/>
          </p:nvPr>
        </p:nvSpPr>
        <p:spPr>
          <a:xfrm>
            <a:off x="821775" y="129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1 Month                          1 Week                             3 Days</a:t>
            </a:r>
            <a:endParaRPr b="0"/>
          </a:p>
        </p:txBody>
      </p:sp>
      <p:sp>
        <p:nvSpPr>
          <p:cNvPr id="337" name="Google Shape;337;p40"/>
          <p:cNvSpPr txBox="1"/>
          <p:nvPr>
            <p:ph type="title"/>
          </p:nvPr>
        </p:nvSpPr>
        <p:spPr>
          <a:xfrm>
            <a:off x="125" y="4060750"/>
            <a:ext cx="914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a:t>
            </a:r>
            <a:r>
              <a:rPr b="0" lang="en"/>
              <a:t>$12816.51</a:t>
            </a:r>
            <a:r>
              <a:rPr b="0" lang="en"/>
              <a:t> profit            </a:t>
            </a:r>
            <a:r>
              <a:rPr b="0" lang="en"/>
              <a:t>$2735.38</a:t>
            </a:r>
            <a:r>
              <a:rPr b="0" lang="en"/>
              <a:t> profit                </a:t>
            </a:r>
            <a:r>
              <a:rPr b="0" lang="en"/>
              <a:t>$956.67 profit </a:t>
            </a:r>
            <a:r>
              <a:rPr b="0" lang="en"/>
              <a:t>                                 </a:t>
            </a:r>
            <a:endParaRPr b="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Techniques and E2E algorithmic trading</a:t>
            </a:r>
            <a:endParaRPr/>
          </a:p>
        </p:txBody>
      </p:sp>
      <p:sp>
        <p:nvSpPr>
          <p:cNvPr id="343" name="Google Shape;343;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Description and reasoning  of data source.</a:t>
            </a:r>
            <a:endParaRPr sz="1600"/>
          </a:p>
          <a:p>
            <a:pPr indent="-317500" lvl="1" marL="914400" rtl="0" algn="l">
              <a:spcBef>
                <a:spcPts val="0"/>
              </a:spcBef>
              <a:spcAft>
                <a:spcPts val="0"/>
              </a:spcAft>
              <a:buSzPts val="1400"/>
              <a:buChar char="○"/>
            </a:pPr>
            <a:r>
              <a:rPr lang="en" sz="1400"/>
              <a:t>Kaggle, Yahoo Finance, Augmento.Ai</a:t>
            </a:r>
            <a:endParaRPr sz="1400"/>
          </a:p>
          <a:p>
            <a:pPr indent="-330200" lvl="0" marL="457200" rtl="0" algn="l">
              <a:spcBef>
                <a:spcPts val="0"/>
              </a:spcBef>
              <a:spcAft>
                <a:spcPts val="0"/>
              </a:spcAft>
              <a:buSzPts val="1600"/>
              <a:buChar char="●"/>
            </a:pPr>
            <a:r>
              <a:rPr lang="en" sz="1600"/>
              <a:t>API calls and csv, collection, exploration and cleaning.</a:t>
            </a:r>
            <a:endParaRPr sz="1600"/>
          </a:p>
          <a:p>
            <a:pPr indent="-330200" lvl="0" marL="457200" rtl="0" algn="l">
              <a:spcBef>
                <a:spcPts val="0"/>
              </a:spcBef>
              <a:spcAft>
                <a:spcPts val="0"/>
              </a:spcAft>
              <a:buSzPts val="1600"/>
              <a:buChar char="●"/>
            </a:pPr>
            <a:r>
              <a:rPr lang="en" sz="1600"/>
              <a:t>SVM machine learning, One Hot Encoder, PCA, backtesting strategies</a:t>
            </a:r>
            <a:endParaRPr sz="1600"/>
          </a:p>
          <a:p>
            <a:pPr indent="-330200" lvl="0" marL="457200" rtl="0" algn="l">
              <a:spcBef>
                <a:spcPts val="0"/>
              </a:spcBef>
              <a:spcAft>
                <a:spcPts val="0"/>
              </a:spcAft>
              <a:buSzPts val="1600"/>
              <a:buChar char="●"/>
            </a:pPr>
            <a:r>
              <a:rPr lang="en" sz="1600"/>
              <a:t>Alpaca real-time trading w/ paper money</a:t>
            </a:r>
            <a:endParaRPr sz="1600"/>
          </a:p>
          <a:p>
            <a:pPr indent="0" lvl="0" marL="457200" rtl="0" algn="l">
              <a:spcBef>
                <a:spcPts val="1200"/>
              </a:spcBef>
              <a:spcAft>
                <a:spcPts val="1200"/>
              </a:spcAft>
              <a:buNone/>
            </a:pPr>
            <a:r>
              <a:rPr b="1" lang="en" sz="1600"/>
              <a:t>E2E API data extraction, data cleaning, dataframe preparation, machine learning workflows, and alpaca paper trading (develop the process)</a:t>
            </a:r>
            <a:endParaRPr b="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Objectives </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2"/>
              </a:buClr>
              <a:buSzPts val="1500"/>
              <a:buFont typeface="Arial"/>
              <a:buAutoNum type="arabicParenR"/>
            </a:pPr>
            <a:r>
              <a:rPr lang="en" sz="1500">
                <a:solidFill>
                  <a:schemeClr val="dk2"/>
                </a:solidFill>
                <a:latin typeface="Arial"/>
                <a:ea typeface="Arial"/>
                <a:cs typeface="Arial"/>
                <a:sym typeface="Arial"/>
              </a:rPr>
              <a:t>Identify data sets that could be used for detailed sentiment analysis across </a:t>
            </a:r>
            <a:r>
              <a:rPr lang="en" sz="1500">
                <a:solidFill>
                  <a:schemeClr val="dk2"/>
                </a:solidFill>
                <a:latin typeface="Arial"/>
                <a:ea typeface="Arial"/>
                <a:cs typeface="Arial"/>
                <a:sym typeface="Arial"/>
              </a:rPr>
              <a:t>multiple social platforms.</a:t>
            </a:r>
            <a:endParaRPr sz="1400">
              <a:solidFill>
                <a:schemeClr val="dk2"/>
              </a:solidFill>
              <a:latin typeface="Arial"/>
              <a:ea typeface="Arial"/>
              <a:cs typeface="Arial"/>
              <a:sym typeface="Arial"/>
            </a:endParaRPr>
          </a:p>
          <a:p>
            <a:pPr indent="-323850" lvl="0" marL="457200" rtl="0" algn="l">
              <a:spcBef>
                <a:spcPts val="0"/>
              </a:spcBef>
              <a:spcAft>
                <a:spcPts val="0"/>
              </a:spcAft>
              <a:buClr>
                <a:schemeClr val="dk2"/>
              </a:buClr>
              <a:buSzPts val="1500"/>
              <a:buFont typeface="Arial"/>
              <a:buAutoNum type="arabicParenR"/>
            </a:pPr>
            <a:r>
              <a:rPr lang="en" sz="1500">
                <a:solidFill>
                  <a:schemeClr val="dk2"/>
                </a:solidFill>
                <a:latin typeface="Arial"/>
                <a:ea typeface="Arial"/>
                <a:cs typeface="Arial"/>
                <a:sym typeface="Arial"/>
              </a:rPr>
              <a:t>Develop</a:t>
            </a:r>
            <a:r>
              <a:rPr lang="en" sz="1500">
                <a:solidFill>
                  <a:schemeClr val="dk2"/>
                </a:solidFill>
                <a:latin typeface="Arial"/>
                <a:ea typeface="Arial"/>
                <a:cs typeface="Arial"/>
                <a:sym typeface="Arial"/>
              </a:rPr>
              <a:t> an algorithmic trading model based on predictive sentiment analysis and supervised machine learning methodologies</a:t>
            </a:r>
            <a:endParaRPr sz="1600">
              <a:solidFill>
                <a:schemeClr val="dk2"/>
              </a:solidFill>
              <a:latin typeface="Arial"/>
              <a:ea typeface="Arial"/>
              <a:cs typeface="Arial"/>
              <a:sym typeface="Arial"/>
            </a:endParaRPr>
          </a:p>
          <a:p>
            <a:pPr indent="-323850" lvl="0" marL="457200" rtl="0" algn="l">
              <a:spcBef>
                <a:spcPts val="0"/>
              </a:spcBef>
              <a:spcAft>
                <a:spcPts val="0"/>
              </a:spcAft>
              <a:buClr>
                <a:schemeClr val="dk2"/>
              </a:buClr>
              <a:buSzPts val="1500"/>
              <a:buFont typeface="Arial"/>
              <a:buAutoNum type="arabicParenR"/>
            </a:pPr>
            <a:r>
              <a:rPr lang="en" sz="1500">
                <a:solidFill>
                  <a:schemeClr val="dk2"/>
                </a:solidFill>
                <a:latin typeface="Arial"/>
                <a:ea typeface="Arial"/>
                <a:cs typeface="Arial"/>
                <a:sym typeface="Arial"/>
              </a:rPr>
              <a:t>Implement buy/sell signal on real-time trading platform and complete 24hrs of practice trading.</a:t>
            </a:r>
            <a:endParaRPr sz="1500">
              <a:solidFill>
                <a:schemeClr val="dk2"/>
              </a:solidFill>
              <a:latin typeface="Arial"/>
              <a:ea typeface="Arial"/>
              <a:cs typeface="Arial"/>
              <a:sym typeface="Arial"/>
            </a:endParaRPr>
          </a:p>
          <a:p>
            <a:pPr indent="0" lvl="0" marL="0" rtl="0" algn="l">
              <a:spcBef>
                <a:spcPts val="1200"/>
              </a:spcBef>
              <a:spcAft>
                <a:spcPts val="1200"/>
              </a:spcAft>
              <a:buNone/>
            </a:pPr>
            <a:r>
              <a:t/>
            </a:r>
            <a:endParaRPr sz="12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type="title"/>
          </p:nvPr>
        </p:nvSpPr>
        <p:spPr>
          <a:xfrm>
            <a:off x="729450" y="583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BITCOIN - </a:t>
            </a:r>
            <a:r>
              <a:rPr lang="en" sz="2044"/>
              <a:t>72 months of hourly training (12 month prediction)</a:t>
            </a:r>
            <a:endParaRPr sz="2044"/>
          </a:p>
        </p:txBody>
      </p:sp>
      <p:sp>
        <p:nvSpPr>
          <p:cNvPr id="349" name="Google Shape;349;p42"/>
          <p:cNvSpPr txBox="1"/>
          <p:nvPr>
            <p:ph idx="1" type="body"/>
          </p:nvPr>
        </p:nvSpPr>
        <p:spPr>
          <a:xfrm>
            <a:off x="744575" y="18001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0" name="Google Shape;350;p42"/>
          <p:cNvPicPr preferRelativeResize="0"/>
          <p:nvPr/>
        </p:nvPicPr>
        <p:blipFill>
          <a:blip r:embed="rId3">
            <a:alphaModFix/>
          </a:blip>
          <a:stretch>
            <a:fillRect/>
          </a:stretch>
        </p:blipFill>
        <p:spPr>
          <a:xfrm>
            <a:off x="4643424" y="1575125"/>
            <a:ext cx="4064626" cy="3118151"/>
          </a:xfrm>
          <a:prstGeom prst="rect">
            <a:avLst/>
          </a:prstGeom>
          <a:noFill/>
          <a:ln>
            <a:noFill/>
          </a:ln>
        </p:spPr>
      </p:pic>
      <p:sp>
        <p:nvSpPr>
          <p:cNvPr id="351" name="Google Shape;351;p42"/>
          <p:cNvSpPr txBox="1"/>
          <p:nvPr/>
        </p:nvSpPr>
        <p:spPr>
          <a:xfrm>
            <a:off x="3325875" y="1993175"/>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Training Data</a:t>
            </a:r>
            <a:endParaRPr sz="1300">
              <a:solidFill>
                <a:schemeClr val="accent1"/>
              </a:solidFill>
              <a:latin typeface="Lato"/>
              <a:ea typeface="Lato"/>
              <a:cs typeface="Lato"/>
              <a:sym typeface="Lato"/>
            </a:endParaRPr>
          </a:p>
        </p:txBody>
      </p:sp>
      <p:sp>
        <p:nvSpPr>
          <p:cNvPr id="352" name="Google Shape;352;p42"/>
          <p:cNvSpPr txBox="1"/>
          <p:nvPr/>
        </p:nvSpPr>
        <p:spPr>
          <a:xfrm>
            <a:off x="3435650" y="3354175"/>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Test Data</a:t>
            </a:r>
            <a:endParaRPr sz="1300">
              <a:solidFill>
                <a:schemeClr val="accent1"/>
              </a:solidFill>
              <a:latin typeface="Lato"/>
              <a:ea typeface="Lato"/>
              <a:cs typeface="Lato"/>
              <a:sym typeface="Lato"/>
            </a:endParaRPr>
          </a:p>
        </p:txBody>
      </p:sp>
      <p:pic>
        <p:nvPicPr>
          <p:cNvPr id="353" name="Google Shape;353;p42"/>
          <p:cNvPicPr preferRelativeResize="0"/>
          <p:nvPr/>
        </p:nvPicPr>
        <p:blipFill>
          <a:blip r:embed="rId4">
            <a:alphaModFix/>
          </a:blip>
          <a:stretch>
            <a:fillRect/>
          </a:stretch>
        </p:blipFill>
        <p:spPr>
          <a:xfrm>
            <a:off x="435938" y="1803400"/>
            <a:ext cx="2787126" cy="979250"/>
          </a:xfrm>
          <a:prstGeom prst="rect">
            <a:avLst/>
          </a:prstGeom>
          <a:noFill/>
          <a:ln>
            <a:noFill/>
          </a:ln>
        </p:spPr>
      </p:pic>
      <p:pic>
        <p:nvPicPr>
          <p:cNvPr id="354" name="Google Shape;354;p42"/>
          <p:cNvPicPr preferRelativeResize="0"/>
          <p:nvPr/>
        </p:nvPicPr>
        <p:blipFill>
          <a:blip r:embed="rId5">
            <a:alphaModFix/>
          </a:blip>
          <a:stretch>
            <a:fillRect/>
          </a:stretch>
        </p:blipFill>
        <p:spPr>
          <a:xfrm>
            <a:off x="435949" y="3216425"/>
            <a:ext cx="2683557" cy="875200"/>
          </a:xfrm>
          <a:prstGeom prst="rect">
            <a:avLst/>
          </a:prstGeom>
          <a:noFill/>
          <a:ln>
            <a:noFill/>
          </a:ln>
        </p:spPr>
      </p:pic>
      <p:sp>
        <p:nvSpPr>
          <p:cNvPr id="355" name="Google Shape;355;p42"/>
          <p:cNvSpPr txBox="1"/>
          <p:nvPr/>
        </p:nvSpPr>
        <p:spPr>
          <a:xfrm>
            <a:off x="6579300" y="1636550"/>
            <a:ext cx="11403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SVM</a:t>
            </a:r>
            <a:endParaRPr sz="1300">
              <a:solidFill>
                <a:schemeClr val="accen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txBox="1"/>
          <p:nvPr>
            <p:ph type="title"/>
          </p:nvPr>
        </p:nvSpPr>
        <p:spPr>
          <a:xfrm>
            <a:off x="727650" y="600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Kaggle Data (12 months training, ~48 months test)</a:t>
            </a:r>
            <a:endParaRPr/>
          </a:p>
        </p:txBody>
      </p:sp>
      <p:sp>
        <p:nvSpPr>
          <p:cNvPr id="361" name="Google Shape;361;p43"/>
          <p:cNvSpPr txBox="1"/>
          <p:nvPr/>
        </p:nvSpPr>
        <p:spPr>
          <a:xfrm>
            <a:off x="4019538" y="209455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Training Data</a:t>
            </a:r>
            <a:endParaRPr sz="1300">
              <a:solidFill>
                <a:schemeClr val="accent1"/>
              </a:solidFill>
              <a:latin typeface="Lato"/>
              <a:ea typeface="Lato"/>
              <a:cs typeface="Lato"/>
              <a:sym typeface="Lato"/>
            </a:endParaRPr>
          </a:p>
        </p:txBody>
      </p:sp>
      <p:sp>
        <p:nvSpPr>
          <p:cNvPr id="362" name="Google Shape;362;p43"/>
          <p:cNvSpPr txBox="1"/>
          <p:nvPr/>
        </p:nvSpPr>
        <p:spPr>
          <a:xfrm>
            <a:off x="4306688" y="3564475"/>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Test Data</a:t>
            </a:r>
            <a:endParaRPr sz="1300">
              <a:solidFill>
                <a:schemeClr val="accent1"/>
              </a:solidFill>
              <a:latin typeface="Lato"/>
              <a:ea typeface="Lato"/>
              <a:cs typeface="Lato"/>
              <a:sym typeface="Lato"/>
            </a:endParaRPr>
          </a:p>
        </p:txBody>
      </p:sp>
      <p:pic>
        <p:nvPicPr>
          <p:cNvPr id="363" name="Google Shape;363;p43"/>
          <p:cNvPicPr preferRelativeResize="0"/>
          <p:nvPr/>
        </p:nvPicPr>
        <p:blipFill>
          <a:blip r:embed="rId3">
            <a:alphaModFix/>
          </a:blip>
          <a:stretch>
            <a:fillRect/>
          </a:stretch>
        </p:blipFill>
        <p:spPr>
          <a:xfrm>
            <a:off x="5438863" y="1830975"/>
            <a:ext cx="3045326" cy="2421327"/>
          </a:xfrm>
          <a:prstGeom prst="rect">
            <a:avLst/>
          </a:prstGeom>
          <a:noFill/>
          <a:ln>
            <a:noFill/>
          </a:ln>
        </p:spPr>
      </p:pic>
      <p:pic>
        <p:nvPicPr>
          <p:cNvPr id="364" name="Google Shape;364;p43"/>
          <p:cNvPicPr preferRelativeResize="0"/>
          <p:nvPr/>
        </p:nvPicPr>
        <p:blipFill>
          <a:blip r:embed="rId4">
            <a:alphaModFix/>
          </a:blip>
          <a:stretch>
            <a:fillRect/>
          </a:stretch>
        </p:blipFill>
        <p:spPr>
          <a:xfrm>
            <a:off x="659813" y="1714374"/>
            <a:ext cx="3359726" cy="1160600"/>
          </a:xfrm>
          <a:prstGeom prst="rect">
            <a:avLst/>
          </a:prstGeom>
          <a:noFill/>
          <a:ln>
            <a:noFill/>
          </a:ln>
        </p:spPr>
      </p:pic>
      <p:pic>
        <p:nvPicPr>
          <p:cNvPr id="365" name="Google Shape;365;p43"/>
          <p:cNvPicPr preferRelativeResize="0"/>
          <p:nvPr/>
        </p:nvPicPr>
        <p:blipFill>
          <a:blip r:embed="rId5">
            <a:alphaModFix/>
          </a:blip>
          <a:stretch>
            <a:fillRect/>
          </a:stretch>
        </p:blipFill>
        <p:spPr>
          <a:xfrm>
            <a:off x="659813" y="3132475"/>
            <a:ext cx="3359726" cy="115538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4"/>
          <p:cNvSpPr txBox="1"/>
          <p:nvPr>
            <p:ph type="title"/>
          </p:nvPr>
        </p:nvSpPr>
        <p:spPr>
          <a:xfrm>
            <a:off x="727650" y="5754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Kaggle Data (24 months training, ~36 months test)</a:t>
            </a:r>
            <a:endParaRPr/>
          </a:p>
        </p:txBody>
      </p:sp>
      <p:sp>
        <p:nvSpPr>
          <p:cNvPr id="371" name="Google Shape;371;p44"/>
          <p:cNvSpPr txBox="1"/>
          <p:nvPr/>
        </p:nvSpPr>
        <p:spPr>
          <a:xfrm>
            <a:off x="4298925" y="195945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Training Data</a:t>
            </a:r>
            <a:endParaRPr sz="1300">
              <a:solidFill>
                <a:schemeClr val="accent1"/>
              </a:solidFill>
              <a:latin typeface="Lato"/>
              <a:ea typeface="Lato"/>
              <a:cs typeface="Lato"/>
              <a:sym typeface="Lato"/>
            </a:endParaRPr>
          </a:p>
        </p:txBody>
      </p:sp>
      <p:sp>
        <p:nvSpPr>
          <p:cNvPr id="372" name="Google Shape;372;p44"/>
          <p:cNvSpPr txBox="1"/>
          <p:nvPr/>
        </p:nvSpPr>
        <p:spPr>
          <a:xfrm>
            <a:off x="4298925" y="3429375"/>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Test Data</a:t>
            </a:r>
            <a:endParaRPr sz="1300">
              <a:solidFill>
                <a:schemeClr val="accent1"/>
              </a:solidFill>
              <a:latin typeface="Lato"/>
              <a:ea typeface="Lato"/>
              <a:cs typeface="Lato"/>
              <a:sym typeface="Lato"/>
            </a:endParaRPr>
          </a:p>
        </p:txBody>
      </p:sp>
      <p:pic>
        <p:nvPicPr>
          <p:cNvPr id="373" name="Google Shape;373;p44"/>
          <p:cNvPicPr preferRelativeResize="0"/>
          <p:nvPr/>
        </p:nvPicPr>
        <p:blipFill>
          <a:blip r:embed="rId3">
            <a:alphaModFix/>
          </a:blip>
          <a:stretch>
            <a:fillRect/>
          </a:stretch>
        </p:blipFill>
        <p:spPr>
          <a:xfrm>
            <a:off x="767700" y="1543463"/>
            <a:ext cx="3362274" cy="1133425"/>
          </a:xfrm>
          <a:prstGeom prst="rect">
            <a:avLst/>
          </a:prstGeom>
          <a:noFill/>
          <a:ln>
            <a:noFill/>
          </a:ln>
        </p:spPr>
      </p:pic>
      <p:pic>
        <p:nvPicPr>
          <p:cNvPr id="374" name="Google Shape;374;p44"/>
          <p:cNvPicPr preferRelativeResize="0"/>
          <p:nvPr/>
        </p:nvPicPr>
        <p:blipFill>
          <a:blip r:embed="rId4">
            <a:alphaModFix/>
          </a:blip>
          <a:stretch>
            <a:fillRect/>
          </a:stretch>
        </p:blipFill>
        <p:spPr>
          <a:xfrm>
            <a:off x="591425" y="2898600"/>
            <a:ext cx="3639900" cy="1218611"/>
          </a:xfrm>
          <a:prstGeom prst="rect">
            <a:avLst/>
          </a:prstGeom>
          <a:noFill/>
          <a:ln>
            <a:noFill/>
          </a:ln>
        </p:spPr>
      </p:pic>
      <p:pic>
        <p:nvPicPr>
          <p:cNvPr id="375" name="Google Shape;375;p44"/>
          <p:cNvPicPr preferRelativeResize="0"/>
          <p:nvPr/>
        </p:nvPicPr>
        <p:blipFill>
          <a:blip r:embed="rId5">
            <a:alphaModFix/>
          </a:blip>
          <a:stretch>
            <a:fillRect/>
          </a:stretch>
        </p:blipFill>
        <p:spPr>
          <a:xfrm>
            <a:off x="5785425" y="1644925"/>
            <a:ext cx="3045324" cy="247227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type="title"/>
          </p:nvPr>
        </p:nvSpPr>
        <p:spPr>
          <a:xfrm>
            <a:off x="727650" y="609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Kaggle Data (36 months training, ~18 months test)</a:t>
            </a:r>
            <a:endParaRPr/>
          </a:p>
        </p:txBody>
      </p:sp>
      <p:sp>
        <p:nvSpPr>
          <p:cNvPr id="381" name="Google Shape;381;p45"/>
          <p:cNvSpPr txBox="1"/>
          <p:nvPr/>
        </p:nvSpPr>
        <p:spPr>
          <a:xfrm>
            <a:off x="4139650" y="1993225"/>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Training Data</a:t>
            </a:r>
            <a:endParaRPr sz="1300">
              <a:solidFill>
                <a:schemeClr val="accent1"/>
              </a:solidFill>
              <a:latin typeface="Lato"/>
              <a:ea typeface="Lato"/>
              <a:cs typeface="Lato"/>
              <a:sym typeface="Lato"/>
            </a:endParaRPr>
          </a:p>
        </p:txBody>
      </p:sp>
      <p:sp>
        <p:nvSpPr>
          <p:cNvPr id="382" name="Google Shape;382;p45"/>
          <p:cNvSpPr txBox="1"/>
          <p:nvPr/>
        </p:nvSpPr>
        <p:spPr>
          <a:xfrm>
            <a:off x="4139650" y="346315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Test Data</a:t>
            </a:r>
            <a:endParaRPr sz="1300">
              <a:solidFill>
                <a:schemeClr val="accent1"/>
              </a:solidFill>
              <a:latin typeface="Lato"/>
              <a:ea typeface="Lato"/>
              <a:cs typeface="Lato"/>
              <a:sym typeface="Lato"/>
            </a:endParaRPr>
          </a:p>
        </p:txBody>
      </p:sp>
      <p:pic>
        <p:nvPicPr>
          <p:cNvPr id="383" name="Google Shape;383;p45"/>
          <p:cNvPicPr preferRelativeResize="0"/>
          <p:nvPr/>
        </p:nvPicPr>
        <p:blipFill>
          <a:blip r:embed="rId3">
            <a:alphaModFix/>
          </a:blip>
          <a:stretch>
            <a:fillRect/>
          </a:stretch>
        </p:blipFill>
        <p:spPr>
          <a:xfrm>
            <a:off x="5491575" y="1671225"/>
            <a:ext cx="3045326" cy="2391617"/>
          </a:xfrm>
          <a:prstGeom prst="rect">
            <a:avLst/>
          </a:prstGeom>
          <a:noFill/>
          <a:ln>
            <a:noFill/>
          </a:ln>
        </p:spPr>
      </p:pic>
      <p:pic>
        <p:nvPicPr>
          <p:cNvPr id="384" name="Google Shape;384;p45"/>
          <p:cNvPicPr preferRelativeResize="0"/>
          <p:nvPr/>
        </p:nvPicPr>
        <p:blipFill>
          <a:blip r:embed="rId4">
            <a:alphaModFix/>
          </a:blip>
          <a:stretch>
            <a:fillRect/>
          </a:stretch>
        </p:blipFill>
        <p:spPr>
          <a:xfrm>
            <a:off x="788425" y="1671225"/>
            <a:ext cx="3226475" cy="1089375"/>
          </a:xfrm>
          <a:prstGeom prst="rect">
            <a:avLst/>
          </a:prstGeom>
          <a:noFill/>
          <a:ln>
            <a:noFill/>
          </a:ln>
        </p:spPr>
      </p:pic>
      <p:pic>
        <p:nvPicPr>
          <p:cNvPr id="385" name="Google Shape;385;p45"/>
          <p:cNvPicPr preferRelativeResize="0"/>
          <p:nvPr/>
        </p:nvPicPr>
        <p:blipFill>
          <a:blip r:embed="rId5">
            <a:alphaModFix/>
          </a:blip>
          <a:stretch>
            <a:fillRect/>
          </a:stretch>
        </p:blipFill>
        <p:spPr>
          <a:xfrm>
            <a:off x="727650" y="2973475"/>
            <a:ext cx="3348022" cy="1089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6"/>
          <p:cNvSpPr txBox="1"/>
          <p:nvPr>
            <p:ph type="title"/>
          </p:nvPr>
        </p:nvSpPr>
        <p:spPr>
          <a:xfrm>
            <a:off x="727650" y="592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Kaggle Data (48 months training, ~12 months test)</a:t>
            </a:r>
            <a:endParaRPr/>
          </a:p>
        </p:txBody>
      </p:sp>
      <p:sp>
        <p:nvSpPr>
          <p:cNvPr id="391" name="Google Shape;391;p46"/>
          <p:cNvSpPr txBox="1"/>
          <p:nvPr/>
        </p:nvSpPr>
        <p:spPr>
          <a:xfrm>
            <a:off x="4087775" y="2288825"/>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Training Data</a:t>
            </a:r>
            <a:endParaRPr sz="1300">
              <a:solidFill>
                <a:schemeClr val="accent1"/>
              </a:solidFill>
              <a:latin typeface="Lato"/>
              <a:ea typeface="Lato"/>
              <a:cs typeface="Lato"/>
              <a:sym typeface="Lato"/>
            </a:endParaRPr>
          </a:p>
        </p:txBody>
      </p:sp>
      <p:sp>
        <p:nvSpPr>
          <p:cNvPr id="392" name="Google Shape;392;p46"/>
          <p:cNvSpPr txBox="1"/>
          <p:nvPr/>
        </p:nvSpPr>
        <p:spPr>
          <a:xfrm>
            <a:off x="4087775" y="375875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Test Data</a:t>
            </a:r>
            <a:endParaRPr sz="1300">
              <a:solidFill>
                <a:schemeClr val="accent1"/>
              </a:solidFill>
              <a:latin typeface="Lato"/>
              <a:ea typeface="Lato"/>
              <a:cs typeface="Lato"/>
              <a:sym typeface="Lato"/>
            </a:endParaRPr>
          </a:p>
        </p:txBody>
      </p:sp>
      <p:pic>
        <p:nvPicPr>
          <p:cNvPr id="393" name="Google Shape;393;p46"/>
          <p:cNvPicPr preferRelativeResize="0"/>
          <p:nvPr/>
        </p:nvPicPr>
        <p:blipFill>
          <a:blip r:embed="rId3">
            <a:alphaModFix/>
          </a:blip>
          <a:stretch>
            <a:fillRect/>
          </a:stretch>
        </p:blipFill>
        <p:spPr>
          <a:xfrm>
            <a:off x="5574275" y="1920075"/>
            <a:ext cx="3045325" cy="2438371"/>
          </a:xfrm>
          <a:prstGeom prst="rect">
            <a:avLst/>
          </a:prstGeom>
          <a:noFill/>
          <a:ln>
            <a:noFill/>
          </a:ln>
        </p:spPr>
      </p:pic>
      <p:pic>
        <p:nvPicPr>
          <p:cNvPr id="394" name="Google Shape;394;p46"/>
          <p:cNvPicPr preferRelativeResize="0"/>
          <p:nvPr/>
        </p:nvPicPr>
        <p:blipFill>
          <a:blip r:embed="rId4">
            <a:alphaModFix/>
          </a:blip>
          <a:stretch>
            <a:fillRect/>
          </a:stretch>
        </p:blipFill>
        <p:spPr>
          <a:xfrm>
            <a:off x="777825" y="1826888"/>
            <a:ext cx="3217050" cy="1084325"/>
          </a:xfrm>
          <a:prstGeom prst="rect">
            <a:avLst/>
          </a:prstGeom>
          <a:noFill/>
          <a:ln>
            <a:noFill/>
          </a:ln>
        </p:spPr>
      </p:pic>
      <p:pic>
        <p:nvPicPr>
          <p:cNvPr id="395" name="Google Shape;395;p46"/>
          <p:cNvPicPr preferRelativeResize="0"/>
          <p:nvPr/>
        </p:nvPicPr>
        <p:blipFill>
          <a:blip r:embed="rId5">
            <a:alphaModFix/>
          </a:blip>
          <a:stretch>
            <a:fillRect/>
          </a:stretch>
        </p:blipFill>
        <p:spPr>
          <a:xfrm>
            <a:off x="651350" y="2947650"/>
            <a:ext cx="3343525" cy="11849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Research Questions</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1F2328"/>
                </a:solidFill>
                <a:latin typeface="Arial"/>
                <a:ea typeface="Arial"/>
                <a:cs typeface="Arial"/>
                <a:sym typeface="Arial"/>
              </a:rPr>
              <a:t>Our research (</a:t>
            </a:r>
            <a:r>
              <a:rPr lang="en" sz="1600">
                <a:solidFill>
                  <a:srgbClr val="1F2328"/>
                </a:solidFill>
                <a:latin typeface="Arial"/>
                <a:ea typeface="Arial"/>
                <a:cs typeface="Arial"/>
                <a:sym typeface="Arial"/>
              </a:rPr>
              <a:t>feasibility</a:t>
            </a:r>
            <a:r>
              <a:rPr lang="en" sz="1600">
                <a:solidFill>
                  <a:srgbClr val="1F2328"/>
                </a:solidFill>
                <a:latin typeface="Arial"/>
                <a:ea typeface="Arial"/>
                <a:cs typeface="Arial"/>
                <a:sym typeface="Arial"/>
              </a:rPr>
              <a:t>) questions are as follows:</a:t>
            </a:r>
            <a:endParaRPr sz="1600">
              <a:solidFill>
                <a:srgbClr val="1F2328"/>
              </a:solidFill>
              <a:latin typeface="Arial"/>
              <a:ea typeface="Arial"/>
              <a:cs typeface="Arial"/>
              <a:sym typeface="Arial"/>
            </a:endParaRPr>
          </a:p>
          <a:p>
            <a:pPr indent="-323850" lvl="0" marL="457200" rtl="0" algn="l">
              <a:spcBef>
                <a:spcPts val="1200"/>
              </a:spcBef>
              <a:spcAft>
                <a:spcPts val="0"/>
              </a:spcAft>
              <a:buClr>
                <a:srgbClr val="1F2328"/>
              </a:buClr>
              <a:buSzPts val="1500"/>
              <a:buFont typeface="Arial"/>
              <a:buChar char="●"/>
            </a:pPr>
            <a:r>
              <a:rPr lang="en" sz="1500">
                <a:solidFill>
                  <a:srgbClr val="1F2328"/>
                </a:solidFill>
                <a:latin typeface="Arial"/>
                <a:ea typeface="Arial"/>
                <a:cs typeface="Arial"/>
                <a:sym typeface="Arial"/>
              </a:rPr>
              <a:t>Does a neural network or a svm model perform better for stock market predictions?</a:t>
            </a:r>
            <a:endParaRPr sz="1500">
              <a:solidFill>
                <a:srgbClr val="1F2328"/>
              </a:solidFill>
              <a:latin typeface="Arial"/>
              <a:ea typeface="Arial"/>
              <a:cs typeface="Arial"/>
              <a:sym typeface="Arial"/>
            </a:endParaRPr>
          </a:p>
          <a:p>
            <a:pPr indent="-323850" lvl="0" marL="457200" rtl="0" algn="l">
              <a:spcBef>
                <a:spcPts val="0"/>
              </a:spcBef>
              <a:spcAft>
                <a:spcPts val="0"/>
              </a:spcAft>
              <a:buClr>
                <a:srgbClr val="1F2328"/>
              </a:buClr>
              <a:buSzPts val="1500"/>
              <a:buFont typeface="Arial"/>
              <a:buChar char="●"/>
            </a:pPr>
            <a:r>
              <a:rPr lang="en" sz="1500">
                <a:solidFill>
                  <a:srgbClr val="1F2328"/>
                </a:solidFill>
                <a:latin typeface="Arial"/>
                <a:ea typeface="Arial"/>
                <a:cs typeface="Arial"/>
                <a:sym typeface="Arial"/>
              </a:rPr>
              <a:t>How can we fully automate this process, with very little user intervention?</a:t>
            </a:r>
            <a:endParaRPr sz="1500">
              <a:solidFill>
                <a:srgbClr val="1F2328"/>
              </a:solidFill>
              <a:latin typeface="Arial"/>
              <a:ea typeface="Arial"/>
              <a:cs typeface="Arial"/>
              <a:sym typeface="Arial"/>
            </a:endParaRPr>
          </a:p>
          <a:p>
            <a:pPr indent="-323850" lvl="0" marL="457200" rtl="0" algn="l">
              <a:spcBef>
                <a:spcPts val="0"/>
              </a:spcBef>
              <a:spcAft>
                <a:spcPts val="0"/>
              </a:spcAft>
              <a:buClr>
                <a:srgbClr val="1F2328"/>
              </a:buClr>
              <a:buSzPts val="1500"/>
              <a:buFont typeface="Arial"/>
              <a:buChar char="●"/>
            </a:pPr>
            <a:r>
              <a:rPr lang="en" sz="1500">
                <a:solidFill>
                  <a:srgbClr val="1F2328"/>
                </a:solidFill>
                <a:latin typeface="Arial"/>
                <a:ea typeface="Arial"/>
                <a:cs typeface="Arial"/>
                <a:sym typeface="Arial"/>
              </a:rPr>
              <a:t>Can we gather sentiment data, live and hourly to make this work?</a:t>
            </a:r>
            <a:endParaRPr sz="1500">
              <a:solidFill>
                <a:srgbClr val="1F2328"/>
              </a:solidFill>
              <a:latin typeface="Arial"/>
              <a:ea typeface="Arial"/>
              <a:cs typeface="Arial"/>
              <a:sym typeface="Arial"/>
            </a:endParaRPr>
          </a:p>
          <a:p>
            <a:pPr indent="-323850" lvl="0" marL="457200" rtl="0" algn="l">
              <a:spcBef>
                <a:spcPts val="0"/>
              </a:spcBef>
              <a:spcAft>
                <a:spcPts val="0"/>
              </a:spcAft>
              <a:buClr>
                <a:srgbClr val="1F2328"/>
              </a:buClr>
              <a:buSzPts val="1500"/>
              <a:buFont typeface="Arial"/>
              <a:buChar char="●"/>
            </a:pPr>
            <a:r>
              <a:rPr lang="en" sz="1500">
                <a:solidFill>
                  <a:srgbClr val="1F2328"/>
                </a:solidFill>
                <a:latin typeface="Arial"/>
                <a:ea typeface="Arial"/>
                <a:cs typeface="Arial"/>
                <a:sym typeface="Arial"/>
              </a:rPr>
              <a:t>Will PCA help NN's or SVM models perform better?</a:t>
            </a:r>
            <a:endParaRPr sz="1500">
              <a:solidFill>
                <a:srgbClr val="1F2328"/>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522">
                <a:solidFill>
                  <a:srgbClr val="000000"/>
                </a:solidFill>
                <a:latin typeface="Calibri"/>
                <a:ea typeface="Calibri"/>
                <a:cs typeface="Calibri"/>
                <a:sym typeface="Calibri"/>
              </a:rPr>
              <a:t>Breakdown of tasks and roles</a:t>
            </a:r>
            <a:endParaRPr sz="3822"/>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1F2328"/>
              </a:buClr>
              <a:buSzPts val="1300"/>
              <a:buFont typeface="Arial"/>
              <a:buChar char="-"/>
            </a:pPr>
            <a:r>
              <a:rPr b="1" lang="en">
                <a:solidFill>
                  <a:srgbClr val="1F2328"/>
                </a:solidFill>
                <a:latin typeface="Arial"/>
                <a:ea typeface="Arial"/>
                <a:cs typeface="Arial"/>
                <a:sym typeface="Arial"/>
              </a:rPr>
              <a:t>System Design &amp; Architecture:</a:t>
            </a:r>
            <a:r>
              <a:rPr lang="en">
                <a:solidFill>
                  <a:srgbClr val="1F2328"/>
                </a:solidFill>
                <a:latin typeface="Arial"/>
                <a:ea typeface="Arial"/>
                <a:cs typeface="Arial"/>
                <a:sym typeface="Arial"/>
              </a:rPr>
              <a:t> To be led by Christopher, outlining the main components of the trading system and how they will interact.</a:t>
            </a:r>
            <a:endParaRPr>
              <a:solidFill>
                <a:srgbClr val="1F2328"/>
              </a:solidFill>
              <a:latin typeface="Arial"/>
              <a:ea typeface="Arial"/>
              <a:cs typeface="Arial"/>
              <a:sym typeface="Arial"/>
            </a:endParaRPr>
          </a:p>
          <a:p>
            <a:pPr indent="-311150" lvl="0" marL="457200" rtl="0" algn="l">
              <a:spcBef>
                <a:spcPts val="0"/>
              </a:spcBef>
              <a:spcAft>
                <a:spcPts val="0"/>
              </a:spcAft>
              <a:buClr>
                <a:srgbClr val="1F2328"/>
              </a:buClr>
              <a:buSzPts val="1300"/>
              <a:buFont typeface="Arial"/>
              <a:buChar char="-"/>
            </a:pPr>
            <a:r>
              <a:rPr b="1" lang="en">
                <a:solidFill>
                  <a:srgbClr val="1F2328"/>
                </a:solidFill>
                <a:latin typeface="Arial"/>
                <a:ea typeface="Arial"/>
                <a:cs typeface="Arial"/>
                <a:sym typeface="Arial"/>
              </a:rPr>
              <a:t>Algorithm Development:</a:t>
            </a:r>
            <a:r>
              <a:rPr lang="en">
                <a:solidFill>
                  <a:srgbClr val="1F2328"/>
                </a:solidFill>
                <a:latin typeface="Arial"/>
                <a:ea typeface="Arial"/>
                <a:cs typeface="Arial"/>
                <a:sym typeface="Arial"/>
              </a:rPr>
              <a:t> Chris and Russell will collaborate to design, test and optimize our trading algorithms using tensorflow and Backtrader.</a:t>
            </a:r>
            <a:endParaRPr>
              <a:solidFill>
                <a:srgbClr val="1F2328"/>
              </a:solidFill>
              <a:latin typeface="Arial"/>
              <a:ea typeface="Arial"/>
              <a:cs typeface="Arial"/>
              <a:sym typeface="Arial"/>
            </a:endParaRPr>
          </a:p>
          <a:p>
            <a:pPr indent="-311150" lvl="0" marL="457200" rtl="0" algn="l">
              <a:spcBef>
                <a:spcPts val="0"/>
              </a:spcBef>
              <a:spcAft>
                <a:spcPts val="0"/>
              </a:spcAft>
              <a:buClr>
                <a:srgbClr val="1F2328"/>
              </a:buClr>
              <a:buSzPts val="1300"/>
              <a:buFont typeface="Arial"/>
              <a:buChar char="-"/>
            </a:pPr>
            <a:r>
              <a:rPr b="1" lang="en">
                <a:solidFill>
                  <a:srgbClr val="1F2328"/>
                </a:solidFill>
                <a:latin typeface="Arial"/>
                <a:ea typeface="Arial"/>
                <a:cs typeface="Arial"/>
                <a:sym typeface="Arial"/>
              </a:rPr>
              <a:t>Interface Design:</a:t>
            </a:r>
            <a:r>
              <a:rPr lang="en">
                <a:solidFill>
                  <a:srgbClr val="1F2328"/>
                </a:solidFill>
                <a:latin typeface="Arial"/>
                <a:ea typeface="Arial"/>
                <a:cs typeface="Arial"/>
                <a:sym typeface="Arial"/>
              </a:rPr>
              <a:t> Victor will take the helm in designing a sleek, intuitive, and interactive interface using Plotty Express, ensuring the system is user-friendly and efficient.</a:t>
            </a:r>
            <a:endParaRPr>
              <a:solidFill>
                <a:srgbClr val="1F2328"/>
              </a:solidFill>
              <a:latin typeface="Arial"/>
              <a:ea typeface="Arial"/>
              <a:cs typeface="Arial"/>
              <a:sym typeface="Arial"/>
            </a:endParaRPr>
          </a:p>
          <a:p>
            <a:pPr indent="-311150" lvl="0" marL="457200" rtl="0" algn="l">
              <a:spcBef>
                <a:spcPts val="0"/>
              </a:spcBef>
              <a:spcAft>
                <a:spcPts val="0"/>
              </a:spcAft>
              <a:buClr>
                <a:srgbClr val="1F2328"/>
              </a:buClr>
              <a:buSzPts val="1300"/>
              <a:buFont typeface="Arial"/>
              <a:buChar char="-"/>
            </a:pPr>
            <a:r>
              <a:rPr b="1" lang="en">
                <a:solidFill>
                  <a:srgbClr val="1F2328"/>
                </a:solidFill>
                <a:latin typeface="Arial"/>
                <a:ea typeface="Arial"/>
                <a:cs typeface="Arial"/>
                <a:sym typeface="Arial"/>
              </a:rPr>
              <a:t>Data Management: </a:t>
            </a:r>
            <a:r>
              <a:rPr lang="en">
                <a:solidFill>
                  <a:srgbClr val="1F2328"/>
                </a:solidFill>
                <a:latin typeface="Arial"/>
                <a:ea typeface="Arial"/>
                <a:cs typeface="Arial"/>
                <a:sym typeface="Arial"/>
              </a:rPr>
              <a:t>Victor and Russell: data sourcing, formatting and data management.</a:t>
            </a:r>
            <a:endParaRPr>
              <a:solidFill>
                <a:srgbClr val="1F2328"/>
              </a:solidFill>
              <a:latin typeface="Arial"/>
              <a:ea typeface="Arial"/>
              <a:cs typeface="Arial"/>
              <a:sym typeface="Arial"/>
            </a:endParaRPr>
          </a:p>
          <a:p>
            <a:pPr indent="-311150" lvl="0" marL="457200" rtl="0" algn="l">
              <a:spcBef>
                <a:spcPts val="0"/>
              </a:spcBef>
              <a:spcAft>
                <a:spcPts val="0"/>
              </a:spcAft>
              <a:buClr>
                <a:srgbClr val="1F2328"/>
              </a:buClr>
              <a:buSzPts val="1300"/>
              <a:buFont typeface="Arial"/>
              <a:buChar char="-"/>
            </a:pPr>
            <a:r>
              <a:rPr b="1" lang="en">
                <a:solidFill>
                  <a:srgbClr val="1F2328"/>
                </a:solidFill>
                <a:latin typeface="Arial"/>
                <a:ea typeface="Arial"/>
                <a:cs typeface="Arial"/>
                <a:sym typeface="Arial"/>
              </a:rPr>
              <a:t>Integration &amp; Testing: </a:t>
            </a:r>
            <a:r>
              <a:rPr lang="en">
                <a:solidFill>
                  <a:srgbClr val="1F2328"/>
                </a:solidFill>
                <a:latin typeface="Arial"/>
                <a:ea typeface="Arial"/>
                <a:cs typeface="Arial"/>
                <a:sym typeface="Arial"/>
              </a:rPr>
              <a:t>The team will collaborate in this final phase to integrate all system components, followed by rigorous testing to ensure optimal performance.</a:t>
            </a:r>
            <a:endParaRPr b="1" u="sng">
              <a:solidFill>
                <a:srgbClr val="434343"/>
              </a:solidFill>
              <a:latin typeface="Calibri"/>
              <a:ea typeface="Calibri"/>
              <a:cs typeface="Calibri"/>
              <a:sym typeface="Calibri"/>
            </a:endParaRPr>
          </a:p>
          <a:p>
            <a:pPr indent="0" lvl="0" marL="0" rtl="0" algn="l">
              <a:lnSpc>
                <a:spcPct val="100000"/>
              </a:lnSpc>
              <a:spcBef>
                <a:spcPts val="1200"/>
              </a:spcBef>
              <a:spcAft>
                <a:spcPts val="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562850" y="1307525"/>
            <a:ext cx="40593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40"/>
              <a:t>1 - Kaggle/Alternative.Me</a:t>
            </a:r>
            <a:endParaRPr sz="1840"/>
          </a:p>
        </p:txBody>
      </p:sp>
      <p:sp>
        <p:nvSpPr>
          <p:cNvPr id="117" name="Google Shape;117;p18"/>
          <p:cNvSpPr txBox="1"/>
          <p:nvPr>
            <p:ph idx="1" type="body"/>
          </p:nvPr>
        </p:nvSpPr>
        <p:spPr>
          <a:xfrm>
            <a:off x="727650" y="1906250"/>
            <a:ext cx="3794400" cy="2261100"/>
          </a:xfrm>
          <a:prstGeom prst="rect">
            <a:avLst/>
          </a:prstGeom>
        </p:spPr>
        <p:txBody>
          <a:bodyPr anchorCtr="0" anchor="t" bIns="91425" lIns="91425" spcFirstLastPara="1" rIns="91425" wrap="square" tIns="91425">
            <a:normAutofit fontScale="40000" lnSpcReduction="20000"/>
          </a:bodyPr>
          <a:lstStyle/>
          <a:p>
            <a:pPr indent="0" lvl="0" marL="0" rtl="0" algn="l">
              <a:lnSpc>
                <a:spcPct val="100000"/>
              </a:lnSpc>
              <a:spcBef>
                <a:spcPts val="0"/>
              </a:spcBef>
              <a:spcAft>
                <a:spcPts val="0"/>
              </a:spcAft>
              <a:buNone/>
            </a:pPr>
            <a:r>
              <a:rPr lang="en" sz="3500">
                <a:latin typeface="Arial"/>
                <a:ea typeface="Arial"/>
                <a:cs typeface="Arial"/>
                <a:sym typeface="Arial"/>
              </a:rPr>
              <a:t>2016-02-01 to 2023-03-31 (6 years)</a:t>
            </a:r>
            <a:endParaRPr sz="3500">
              <a:latin typeface="Arial"/>
              <a:ea typeface="Arial"/>
              <a:cs typeface="Arial"/>
              <a:sym typeface="Arial"/>
            </a:endParaRPr>
          </a:p>
          <a:p>
            <a:pPr indent="0" lvl="0" marL="0" rtl="0" algn="l">
              <a:lnSpc>
                <a:spcPct val="100000"/>
              </a:lnSpc>
              <a:spcBef>
                <a:spcPts val="1200"/>
              </a:spcBef>
              <a:spcAft>
                <a:spcPts val="0"/>
              </a:spcAft>
              <a:buNone/>
            </a:pPr>
            <a:r>
              <a:rPr lang="en" sz="3500">
                <a:latin typeface="Arial"/>
                <a:ea typeface="Arial"/>
                <a:cs typeface="Arial"/>
                <a:sym typeface="Arial"/>
              </a:rPr>
              <a:t>Daily fear/greed index for Crypto</a:t>
            </a:r>
            <a:endParaRPr sz="3500">
              <a:latin typeface="Arial"/>
              <a:ea typeface="Arial"/>
              <a:cs typeface="Arial"/>
              <a:sym typeface="Arial"/>
            </a:endParaRPr>
          </a:p>
          <a:p>
            <a:pPr indent="0" lvl="0" marL="0" rtl="0" algn="l">
              <a:lnSpc>
                <a:spcPct val="100000"/>
              </a:lnSpc>
              <a:spcBef>
                <a:spcPts val="1200"/>
              </a:spcBef>
              <a:spcAft>
                <a:spcPts val="0"/>
              </a:spcAft>
              <a:buNone/>
            </a:pPr>
            <a:r>
              <a:t/>
            </a:r>
            <a:endParaRPr sz="4470"/>
          </a:p>
          <a:p>
            <a:pPr indent="0" lvl="0" marL="0" rtl="0" algn="l">
              <a:lnSpc>
                <a:spcPct val="100000"/>
              </a:lnSpc>
              <a:spcBef>
                <a:spcPts val="2400"/>
              </a:spcBef>
              <a:spcAft>
                <a:spcPts val="0"/>
              </a:spcAft>
              <a:buNone/>
            </a:pPr>
            <a:r>
              <a:t/>
            </a:r>
            <a:endParaRPr sz="4220">
              <a:solidFill>
                <a:srgbClr val="3C4043"/>
              </a:solidFill>
              <a:highlight>
                <a:srgbClr val="FFFFFF"/>
              </a:highlight>
              <a:latin typeface="Arial"/>
              <a:ea typeface="Arial"/>
              <a:cs typeface="Arial"/>
              <a:sym typeface="Arial"/>
            </a:endParaRPr>
          </a:p>
          <a:p>
            <a:pPr indent="0" lvl="0" marL="0" rtl="0" algn="l">
              <a:spcBef>
                <a:spcPts val="2400"/>
              </a:spcBef>
              <a:spcAft>
                <a:spcPts val="0"/>
              </a:spcAft>
              <a:buNone/>
            </a:pPr>
            <a:r>
              <a:t/>
            </a:r>
            <a:endParaRPr/>
          </a:p>
          <a:p>
            <a:pPr indent="0" lvl="0" marL="0" rtl="0" algn="l">
              <a:spcBef>
                <a:spcPts val="1200"/>
              </a:spcBef>
              <a:spcAft>
                <a:spcPts val="1200"/>
              </a:spcAft>
              <a:buNone/>
            </a:pPr>
            <a:r>
              <a:t/>
            </a:r>
            <a:endParaRPr/>
          </a:p>
        </p:txBody>
      </p:sp>
      <p:pic>
        <p:nvPicPr>
          <p:cNvPr id="118" name="Google Shape;118;p18"/>
          <p:cNvPicPr preferRelativeResize="0"/>
          <p:nvPr/>
        </p:nvPicPr>
        <p:blipFill>
          <a:blip r:embed="rId3">
            <a:alphaModFix/>
          </a:blip>
          <a:stretch>
            <a:fillRect/>
          </a:stretch>
        </p:blipFill>
        <p:spPr>
          <a:xfrm>
            <a:off x="1189650" y="2828900"/>
            <a:ext cx="1901501" cy="1720924"/>
          </a:xfrm>
          <a:prstGeom prst="rect">
            <a:avLst/>
          </a:prstGeom>
          <a:noFill/>
          <a:ln>
            <a:noFill/>
          </a:ln>
        </p:spPr>
      </p:pic>
      <p:sp>
        <p:nvSpPr>
          <p:cNvPr id="119" name="Google Shape;119;p18"/>
          <p:cNvSpPr txBox="1"/>
          <p:nvPr>
            <p:ph type="title"/>
          </p:nvPr>
        </p:nvSpPr>
        <p:spPr>
          <a:xfrm>
            <a:off x="5643250" y="1239975"/>
            <a:ext cx="2792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40"/>
              <a:t>2- Augmento.AI</a:t>
            </a:r>
            <a:endParaRPr sz="1840"/>
          </a:p>
        </p:txBody>
      </p:sp>
      <p:sp>
        <p:nvSpPr>
          <p:cNvPr id="120" name="Google Shape;120;p18"/>
          <p:cNvSpPr txBox="1"/>
          <p:nvPr>
            <p:ph idx="1" type="body"/>
          </p:nvPr>
        </p:nvSpPr>
        <p:spPr>
          <a:xfrm>
            <a:off x="5313250" y="1842725"/>
            <a:ext cx="3979200" cy="16188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None/>
            </a:pPr>
            <a:r>
              <a:rPr lang="en" sz="5600">
                <a:latin typeface="Arial"/>
                <a:ea typeface="Arial"/>
                <a:cs typeface="Arial"/>
                <a:sym typeface="Arial"/>
              </a:rPr>
              <a:t>2016-11-01 to 2023-12-21 (8 years)</a:t>
            </a:r>
            <a:endParaRPr sz="5600">
              <a:latin typeface="Arial"/>
              <a:ea typeface="Arial"/>
              <a:cs typeface="Arial"/>
              <a:sym typeface="Arial"/>
            </a:endParaRPr>
          </a:p>
          <a:p>
            <a:pPr indent="0" lvl="0" marL="0" rtl="0" algn="l">
              <a:lnSpc>
                <a:spcPct val="100000"/>
              </a:lnSpc>
              <a:spcBef>
                <a:spcPts val="1200"/>
              </a:spcBef>
              <a:spcAft>
                <a:spcPts val="0"/>
              </a:spcAft>
              <a:buNone/>
            </a:pPr>
            <a:r>
              <a:rPr lang="en" sz="5600">
                <a:latin typeface="Arial"/>
                <a:ea typeface="Arial"/>
                <a:cs typeface="Arial"/>
                <a:sym typeface="Arial"/>
              </a:rPr>
              <a:t>Hourly crypto sentiment</a:t>
            </a:r>
            <a:endParaRPr sz="5600">
              <a:latin typeface="Arial"/>
              <a:ea typeface="Arial"/>
              <a:cs typeface="Arial"/>
              <a:sym typeface="Arial"/>
            </a:endParaRPr>
          </a:p>
          <a:p>
            <a:pPr indent="0" lvl="0" marL="0" rtl="0" algn="l">
              <a:lnSpc>
                <a:spcPct val="100000"/>
              </a:lnSpc>
              <a:spcBef>
                <a:spcPts val="1200"/>
              </a:spcBef>
              <a:spcAft>
                <a:spcPts val="0"/>
              </a:spcAft>
              <a:buNone/>
            </a:pPr>
            <a:r>
              <a:rPr lang="en" sz="5600">
                <a:latin typeface="Arial"/>
                <a:ea typeface="Arial"/>
                <a:cs typeface="Arial"/>
                <a:sym typeface="Arial"/>
              </a:rPr>
              <a:t>62,500 rows x 280 columns</a:t>
            </a:r>
            <a:endParaRPr sz="5600">
              <a:latin typeface="Arial"/>
              <a:ea typeface="Arial"/>
              <a:cs typeface="Arial"/>
              <a:sym typeface="Arial"/>
            </a:endParaRPr>
          </a:p>
          <a:p>
            <a:pPr indent="0" lvl="0" marL="0" rtl="0" algn="l">
              <a:lnSpc>
                <a:spcPct val="100000"/>
              </a:lnSpc>
              <a:spcBef>
                <a:spcPts val="1200"/>
              </a:spcBef>
              <a:spcAft>
                <a:spcPts val="0"/>
              </a:spcAft>
              <a:buNone/>
            </a:pPr>
            <a:r>
              <a:rPr lang="en" sz="5600">
                <a:latin typeface="Arial"/>
                <a:ea typeface="Arial"/>
                <a:cs typeface="Arial"/>
                <a:sym typeface="Arial"/>
              </a:rPr>
              <a:t>93 categories of intensity data</a:t>
            </a:r>
            <a:endParaRPr sz="5600">
              <a:solidFill>
                <a:srgbClr val="3C4043"/>
              </a:solidFill>
              <a:highlight>
                <a:srgbClr val="FFFFFF"/>
              </a:highlight>
              <a:latin typeface="Arial"/>
              <a:ea typeface="Arial"/>
              <a:cs typeface="Arial"/>
              <a:sym typeface="Arial"/>
            </a:endParaRPr>
          </a:p>
          <a:p>
            <a:pPr indent="0" lvl="0" marL="0" rtl="0" algn="l">
              <a:lnSpc>
                <a:spcPct val="100000"/>
              </a:lnSpc>
              <a:spcBef>
                <a:spcPts val="2400"/>
              </a:spcBef>
              <a:spcAft>
                <a:spcPts val="0"/>
              </a:spcAft>
              <a:buNone/>
            </a:pPr>
            <a:r>
              <a:t/>
            </a:r>
            <a:endParaRPr sz="5420">
              <a:solidFill>
                <a:srgbClr val="3C4043"/>
              </a:solidFill>
              <a:highlight>
                <a:srgbClr val="FFFFFF"/>
              </a:highlight>
              <a:latin typeface="Verdana"/>
              <a:ea typeface="Verdana"/>
              <a:cs typeface="Verdana"/>
              <a:sym typeface="Verdana"/>
            </a:endParaRPr>
          </a:p>
          <a:p>
            <a:pPr indent="0" lvl="0" marL="0" rtl="0" algn="l">
              <a:lnSpc>
                <a:spcPct val="100000"/>
              </a:lnSpc>
              <a:spcBef>
                <a:spcPts val="2400"/>
              </a:spcBef>
              <a:spcAft>
                <a:spcPts val="0"/>
              </a:spcAft>
              <a:buNone/>
            </a:pPr>
            <a:r>
              <a:t/>
            </a:r>
            <a:endParaRPr sz="5420">
              <a:solidFill>
                <a:srgbClr val="3C4043"/>
              </a:solidFill>
              <a:highlight>
                <a:srgbClr val="FFFFFF"/>
              </a:highlight>
              <a:latin typeface="Verdana"/>
              <a:ea typeface="Verdana"/>
              <a:cs typeface="Verdana"/>
              <a:sym typeface="Verdana"/>
            </a:endParaRPr>
          </a:p>
          <a:p>
            <a:pPr indent="0" lvl="0" marL="0" rtl="0" algn="l">
              <a:spcBef>
                <a:spcPts val="2400"/>
              </a:spcBef>
              <a:spcAft>
                <a:spcPts val="0"/>
              </a:spcAft>
              <a:buNone/>
            </a:pPr>
            <a:r>
              <a:t/>
            </a:r>
            <a:endParaRPr/>
          </a:p>
          <a:p>
            <a:pPr indent="0" lvl="0" marL="0" rtl="0" algn="l">
              <a:spcBef>
                <a:spcPts val="1200"/>
              </a:spcBef>
              <a:spcAft>
                <a:spcPts val="1200"/>
              </a:spcAft>
              <a:buNone/>
            </a:pPr>
            <a:r>
              <a:t/>
            </a:r>
            <a:endParaRPr/>
          </a:p>
        </p:txBody>
      </p:sp>
      <p:sp>
        <p:nvSpPr>
          <p:cNvPr id="121" name="Google Shape;121;p18"/>
          <p:cNvSpPr txBox="1"/>
          <p:nvPr>
            <p:ph type="title"/>
          </p:nvPr>
        </p:nvSpPr>
        <p:spPr>
          <a:xfrm>
            <a:off x="727650" y="655525"/>
            <a:ext cx="4059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a:t>
            </a:r>
            <a:endParaRPr/>
          </a:p>
        </p:txBody>
      </p:sp>
      <p:pic>
        <p:nvPicPr>
          <p:cNvPr id="122" name="Google Shape;122;p18"/>
          <p:cNvPicPr preferRelativeResize="0"/>
          <p:nvPr/>
        </p:nvPicPr>
        <p:blipFill>
          <a:blip r:embed="rId4">
            <a:alphaModFix/>
          </a:blip>
          <a:stretch>
            <a:fillRect/>
          </a:stretch>
        </p:blipFill>
        <p:spPr>
          <a:xfrm>
            <a:off x="5474323" y="3413550"/>
            <a:ext cx="2792699" cy="9612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595200" y="614950"/>
            <a:ext cx="40593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40"/>
              <a:t>Kaggle/Alternative.Me</a:t>
            </a:r>
            <a:endParaRPr sz="1840"/>
          </a:p>
        </p:txBody>
      </p:sp>
      <p:sp>
        <p:nvSpPr>
          <p:cNvPr id="128" name="Google Shape;128;p19"/>
          <p:cNvSpPr txBox="1"/>
          <p:nvPr>
            <p:ph idx="1" type="body"/>
          </p:nvPr>
        </p:nvSpPr>
        <p:spPr>
          <a:xfrm>
            <a:off x="508050" y="1475500"/>
            <a:ext cx="3794400" cy="2261100"/>
          </a:xfrm>
          <a:prstGeom prst="rect">
            <a:avLst/>
          </a:prstGeom>
        </p:spPr>
        <p:txBody>
          <a:bodyPr anchorCtr="0" anchor="t" bIns="91425" lIns="91425" spcFirstLastPara="1" rIns="91425" wrap="square" tIns="91425">
            <a:normAutofit fontScale="40000" lnSpcReduction="20000"/>
          </a:bodyPr>
          <a:lstStyle/>
          <a:p>
            <a:pPr indent="0" lvl="0" marL="0" rtl="0" algn="l">
              <a:lnSpc>
                <a:spcPct val="100000"/>
              </a:lnSpc>
              <a:spcBef>
                <a:spcPts val="0"/>
              </a:spcBef>
              <a:spcAft>
                <a:spcPts val="0"/>
              </a:spcAft>
              <a:buNone/>
            </a:pPr>
            <a:r>
              <a:rPr lang="en" sz="3720"/>
              <a:t>2016-02-01 to 2023-03-31</a:t>
            </a:r>
            <a:endParaRPr sz="3720"/>
          </a:p>
          <a:p>
            <a:pPr indent="0" lvl="0" marL="0" rtl="0" algn="l">
              <a:lnSpc>
                <a:spcPct val="100000"/>
              </a:lnSpc>
              <a:spcBef>
                <a:spcPts val="1200"/>
              </a:spcBef>
              <a:spcAft>
                <a:spcPts val="0"/>
              </a:spcAft>
              <a:buNone/>
            </a:pPr>
            <a:r>
              <a:rPr lang="en" sz="3720"/>
              <a:t>Daily fear/greed index for Crypto</a:t>
            </a:r>
            <a:endParaRPr sz="3720"/>
          </a:p>
          <a:p>
            <a:pPr indent="0" lvl="0" marL="0" rtl="0" algn="l">
              <a:lnSpc>
                <a:spcPct val="100000"/>
              </a:lnSpc>
              <a:spcBef>
                <a:spcPts val="1200"/>
              </a:spcBef>
              <a:spcAft>
                <a:spcPts val="0"/>
              </a:spcAft>
              <a:buNone/>
            </a:pPr>
            <a:r>
              <a:t/>
            </a:r>
            <a:endParaRPr sz="4470"/>
          </a:p>
          <a:p>
            <a:pPr indent="0" lvl="0" marL="0" rtl="0" algn="l">
              <a:lnSpc>
                <a:spcPct val="100000"/>
              </a:lnSpc>
              <a:spcBef>
                <a:spcPts val="2400"/>
              </a:spcBef>
              <a:spcAft>
                <a:spcPts val="0"/>
              </a:spcAft>
              <a:buNone/>
            </a:pPr>
            <a:r>
              <a:t/>
            </a:r>
            <a:endParaRPr sz="4220">
              <a:solidFill>
                <a:srgbClr val="3C4043"/>
              </a:solidFill>
              <a:highlight>
                <a:srgbClr val="FFFFFF"/>
              </a:highlight>
              <a:latin typeface="Arial"/>
              <a:ea typeface="Arial"/>
              <a:cs typeface="Arial"/>
              <a:sym typeface="Arial"/>
            </a:endParaRPr>
          </a:p>
          <a:p>
            <a:pPr indent="0" lvl="0" marL="0" rtl="0" algn="l">
              <a:spcBef>
                <a:spcPts val="2400"/>
              </a:spcBef>
              <a:spcAft>
                <a:spcPts val="0"/>
              </a:spcAft>
              <a:buNone/>
            </a:pPr>
            <a:r>
              <a:t/>
            </a:r>
            <a:endParaRPr/>
          </a:p>
          <a:p>
            <a:pPr indent="0" lvl="0" marL="0" rtl="0" algn="l">
              <a:spcBef>
                <a:spcPts val="1200"/>
              </a:spcBef>
              <a:spcAft>
                <a:spcPts val="1200"/>
              </a:spcAft>
              <a:buNone/>
            </a:pPr>
            <a:r>
              <a:t/>
            </a:r>
            <a:endParaRPr/>
          </a:p>
        </p:txBody>
      </p:sp>
      <p:pic>
        <p:nvPicPr>
          <p:cNvPr id="129" name="Google Shape;129;p19"/>
          <p:cNvPicPr preferRelativeResize="0"/>
          <p:nvPr/>
        </p:nvPicPr>
        <p:blipFill>
          <a:blip r:embed="rId3">
            <a:alphaModFix/>
          </a:blip>
          <a:stretch>
            <a:fillRect/>
          </a:stretch>
        </p:blipFill>
        <p:spPr>
          <a:xfrm>
            <a:off x="894050" y="2389700"/>
            <a:ext cx="2003049" cy="1812825"/>
          </a:xfrm>
          <a:prstGeom prst="rect">
            <a:avLst/>
          </a:prstGeom>
          <a:noFill/>
          <a:ln>
            <a:noFill/>
          </a:ln>
        </p:spPr>
      </p:pic>
      <p:sp>
        <p:nvSpPr>
          <p:cNvPr id="130" name="Google Shape;130;p19"/>
          <p:cNvSpPr txBox="1"/>
          <p:nvPr/>
        </p:nvSpPr>
        <p:spPr>
          <a:xfrm>
            <a:off x="355550" y="4730125"/>
            <a:ext cx="4266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1000" u="sng">
                <a:solidFill>
                  <a:schemeClr val="accent5"/>
                </a:solidFill>
                <a:hlinkClick r:id="rId4">
                  <a:extLst>
                    <a:ext uri="{A12FA001-AC4F-418D-AE19-62706E023703}">
                      <ahyp:hlinkClr val="tx"/>
                    </a:ext>
                  </a:extLst>
                </a:hlinkClick>
              </a:rPr>
              <a:t>https://www.kaggle.com/datasets/adilbhatti/bitcoin-and-fear-and-greed</a:t>
            </a:r>
            <a:endParaRPr sz="1000"/>
          </a:p>
        </p:txBody>
      </p:sp>
      <p:pic>
        <p:nvPicPr>
          <p:cNvPr id="131" name="Google Shape;131;p19"/>
          <p:cNvPicPr preferRelativeResize="0"/>
          <p:nvPr/>
        </p:nvPicPr>
        <p:blipFill>
          <a:blip r:embed="rId5">
            <a:alphaModFix/>
          </a:blip>
          <a:stretch>
            <a:fillRect/>
          </a:stretch>
        </p:blipFill>
        <p:spPr>
          <a:xfrm>
            <a:off x="4419850" y="682075"/>
            <a:ext cx="2818950" cy="2113025"/>
          </a:xfrm>
          <a:prstGeom prst="rect">
            <a:avLst/>
          </a:prstGeom>
          <a:noFill/>
          <a:ln>
            <a:noFill/>
          </a:ln>
        </p:spPr>
      </p:pic>
      <p:pic>
        <p:nvPicPr>
          <p:cNvPr id="132" name="Google Shape;132;p19"/>
          <p:cNvPicPr preferRelativeResize="0"/>
          <p:nvPr/>
        </p:nvPicPr>
        <p:blipFill>
          <a:blip r:embed="rId6">
            <a:alphaModFix/>
          </a:blip>
          <a:stretch>
            <a:fillRect/>
          </a:stretch>
        </p:blipFill>
        <p:spPr>
          <a:xfrm>
            <a:off x="4521550" y="2862662"/>
            <a:ext cx="2615549" cy="2057101"/>
          </a:xfrm>
          <a:prstGeom prst="rect">
            <a:avLst/>
          </a:prstGeom>
          <a:noFill/>
          <a:ln>
            <a:noFill/>
          </a:ln>
        </p:spPr>
      </p:pic>
      <p:sp>
        <p:nvSpPr>
          <p:cNvPr id="133" name="Google Shape;133;p19"/>
          <p:cNvSpPr txBox="1"/>
          <p:nvPr/>
        </p:nvSpPr>
        <p:spPr>
          <a:xfrm>
            <a:off x="7407375" y="1307513"/>
            <a:ext cx="1241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BTC </a:t>
            </a:r>
            <a:endParaRPr sz="1300">
              <a:solidFill>
                <a:schemeClr val="accent1"/>
              </a:solidFill>
              <a:latin typeface="Lato"/>
              <a:ea typeface="Lato"/>
              <a:cs typeface="Lato"/>
              <a:sym typeface="Lato"/>
            </a:endParaRPr>
          </a:p>
          <a:p>
            <a:pPr indent="0" lvl="0" marL="0" rtl="0" algn="ctr">
              <a:spcBef>
                <a:spcPts val="0"/>
              </a:spcBef>
              <a:spcAft>
                <a:spcPts val="0"/>
              </a:spcAft>
              <a:buNone/>
            </a:pPr>
            <a:r>
              <a:rPr lang="en" sz="1300">
                <a:solidFill>
                  <a:schemeClr val="accent1"/>
                </a:solidFill>
                <a:latin typeface="Lato"/>
                <a:ea typeface="Lato"/>
                <a:cs typeface="Lato"/>
                <a:sym typeface="Lato"/>
              </a:rPr>
              <a:t>Closing Price</a:t>
            </a:r>
            <a:endParaRPr sz="1300">
              <a:solidFill>
                <a:schemeClr val="accent1"/>
              </a:solidFill>
              <a:latin typeface="Lato"/>
              <a:ea typeface="Lato"/>
              <a:cs typeface="Lato"/>
              <a:sym typeface="Lato"/>
            </a:endParaRPr>
          </a:p>
        </p:txBody>
      </p:sp>
      <p:sp>
        <p:nvSpPr>
          <p:cNvPr id="134" name="Google Shape;134;p19"/>
          <p:cNvSpPr txBox="1"/>
          <p:nvPr/>
        </p:nvSpPr>
        <p:spPr>
          <a:xfrm>
            <a:off x="7407375" y="3623600"/>
            <a:ext cx="1241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Crypto Fear/Greed Index (0-100)</a:t>
            </a:r>
            <a:endParaRPr sz="13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727650" y="592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LR vs. SVM </a:t>
            </a:r>
            <a:r>
              <a:rPr lang="en" sz="1600"/>
              <a:t>(36 months training, 18 months pred)</a:t>
            </a:r>
            <a:endParaRPr sz="1600"/>
          </a:p>
        </p:txBody>
      </p:sp>
      <p:pic>
        <p:nvPicPr>
          <p:cNvPr id="140" name="Google Shape;140;p20"/>
          <p:cNvPicPr preferRelativeResize="0"/>
          <p:nvPr/>
        </p:nvPicPr>
        <p:blipFill>
          <a:blip r:embed="rId3">
            <a:alphaModFix/>
          </a:blip>
          <a:stretch>
            <a:fillRect/>
          </a:stretch>
        </p:blipFill>
        <p:spPr>
          <a:xfrm>
            <a:off x="1624888" y="3847850"/>
            <a:ext cx="2797702" cy="926350"/>
          </a:xfrm>
          <a:prstGeom prst="rect">
            <a:avLst/>
          </a:prstGeom>
          <a:noFill/>
          <a:ln>
            <a:noFill/>
          </a:ln>
        </p:spPr>
      </p:pic>
      <p:pic>
        <p:nvPicPr>
          <p:cNvPr id="141" name="Google Shape;141;p20"/>
          <p:cNvPicPr preferRelativeResize="0"/>
          <p:nvPr/>
        </p:nvPicPr>
        <p:blipFill>
          <a:blip r:embed="rId4">
            <a:alphaModFix/>
          </a:blip>
          <a:stretch>
            <a:fillRect/>
          </a:stretch>
        </p:blipFill>
        <p:spPr>
          <a:xfrm>
            <a:off x="1574025" y="1526175"/>
            <a:ext cx="2972641" cy="2261100"/>
          </a:xfrm>
          <a:prstGeom prst="rect">
            <a:avLst/>
          </a:prstGeom>
          <a:noFill/>
          <a:ln>
            <a:noFill/>
          </a:ln>
        </p:spPr>
      </p:pic>
      <p:pic>
        <p:nvPicPr>
          <p:cNvPr id="142" name="Google Shape;142;p20"/>
          <p:cNvPicPr preferRelativeResize="0"/>
          <p:nvPr/>
        </p:nvPicPr>
        <p:blipFill>
          <a:blip r:embed="rId5">
            <a:alphaModFix/>
          </a:blip>
          <a:stretch>
            <a:fillRect/>
          </a:stretch>
        </p:blipFill>
        <p:spPr>
          <a:xfrm>
            <a:off x="5467675" y="1460913"/>
            <a:ext cx="3045326" cy="2391617"/>
          </a:xfrm>
          <a:prstGeom prst="rect">
            <a:avLst/>
          </a:prstGeom>
          <a:noFill/>
          <a:ln>
            <a:noFill/>
          </a:ln>
        </p:spPr>
      </p:pic>
      <p:pic>
        <p:nvPicPr>
          <p:cNvPr id="143" name="Google Shape;143;p20"/>
          <p:cNvPicPr preferRelativeResize="0"/>
          <p:nvPr/>
        </p:nvPicPr>
        <p:blipFill>
          <a:blip r:embed="rId6">
            <a:alphaModFix/>
          </a:blip>
          <a:stretch>
            <a:fillRect/>
          </a:stretch>
        </p:blipFill>
        <p:spPr>
          <a:xfrm>
            <a:off x="5295700" y="3809075"/>
            <a:ext cx="3085249" cy="1003875"/>
          </a:xfrm>
          <a:prstGeom prst="rect">
            <a:avLst/>
          </a:prstGeom>
          <a:noFill/>
          <a:ln>
            <a:noFill/>
          </a:ln>
        </p:spPr>
      </p:pic>
      <p:sp>
        <p:nvSpPr>
          <p:cNvPr id="144" name="Google Shape;144;p20"/>
          <p:cNvSpPr txBox="1"/>
          <p:nvPr/>
        </p:nvSpPr>
        <p:spPr>
          <a:xfrm>
            <a:off x="205950" y="4011163"/>
            <a:ext cx="1486500" cy="5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Prediction Classification Reports</a:t>
            </a:r>
            <a:endParaRPr b="1" sz="1300">
              <a:solidFill>
                <a:schemeClr val="accent1"/>
              </a:solidFill>
              <a:latin typeface="Lato"/>
              <a:ea typeface="Lato"/>
              <a:cs typeface="Lato"/>
              <a:sym typeface="Lato"/>
            </a:endParaRPr>
          </a:p>
        </p:txBody>
      </p:sp>
      <p:sp>
        <p:nvSpPr>
          <p:cNvPr id="145" name="Google Shape;145;p20"/>
          <p:cNvSpPr txBox="1"/>
          <p:nvPr/>
        </p:nvSpPr>
        <p:spPr>
          <a:xfrm>
            <a:off x="498300" y="217940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Logistic Regression</a:t>
            </a:r>
            <a:endParaRPr sz="1300">
              <a:solidFill>
                <a:schemeClr val="accent1"/>
              </a:solidFill>
              <a:latin typeface="Lato"/>
              <a:ea typeface="Lato"/>
              <a:cs typeface="Lato"/>
              <a:sym typeface="Lato"/>
            </a:endParaRPr>
          </a:p>
        </p:txBody>
      </p:sp>
      <p:sp>
        <p:nvSpPr>
          <p:cNvPr id="146" name="Google Shape;146;p20"/>
          <p:cNvSpPr txBox="1"/>
          <p:nvPr/>
        </p:nvSpPr>
        <p:spPr>
          <a:xfrm>
            <a:off x="5042525" y="225250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SVM</a:t>
            </a:r>
            <a:endParaRPr sz="1300">
              <a:solidFill>
                <a:schemeClr val="accent1"/>
              </a:solidFill>
              <a:latin typeface="Lato"/>
              <a:ea typeface="Lato"/>
              <a:cs typeface="Lato"/>
              <a:sym typeface="Lato"/>
            </a:endParaRPr>
          </a:p>
        </p:txBody>
      </p:sp>
      <p:sp>
        <p:nvSpPr>
          <p:cNvPr id="147" name="Google Shape;147;p20"/>
          <p:cNvSpPr txBox="1"/>
          <p:nvPr/>
        </p:nvSpPr>
        <p:spPr>
          <a:xfrm>
            <a:off x="5718550" y="146560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Bitcoin</a:t>
            </a:r>
            <a:endParaRPr sz="1300">
              <a:solidFill>
                <a:schemeClr val="accent1"/>
              </a:solidFill>
              <a:latin typeface="Lato"/>
              <a:ea typeface="Lato"/>
              <a:cs typeface="Lato"/>
              <a:sym typeface="Lato"/>
            </a:endParaRPr>
          </a:p>
        </p:txBody>
      </p:sp>
      <p:sp>
        <p:nvSpPr>
          <p:cNvPr id="148" name="Google Shape;148;p20"/>
          <p:cNvSpPr txBox="1"/>
          <p:nvPr/>
        </p:nvSpPr>
        <p:spPr>
          <a:xfrm>
            <a:off x="1749400" y="157970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Bitcoin</a:t>
            </a:r>
            <a:endParaRPr sz="13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1"/>
          <p:cNvPicPr preferRelativeResize="0"/>
          <p:nvPr/>
        </p:nvPicPr>
        <p:blipFill>
          <a:blip r:embed="rId3">
            <a:alphaModFix/>
          </a:blip>
          <a:stretch>
            <a:fillRect/>
          </a:stretch>
        </p:blipFill>
        <p:spPr>
          <a:xfrm>
            <a:off x="190250" y="1677058"/>
            <a:ext cx="2904474" cy="2309366"/>
          </a:xfrm>
          <a:prstGeom prst="rect">
            <a:avLst/>
          </a:prstGeom>
          <a:noFill/>
          <a:ln>
            <a:noFill/>
          </a:ln>
        </p:spPr>
      </p:pic>
      <p:pic>
        <p:nvPicPr>
          <p:cNvPr id="154" name="Google Shape;154;p21"/>
          <p:cNvPicPr preferRelativeResize="0"/>
          <p:nvPr/>
        </p:nvPicPr>
        <p:blipFill>
          <a:blip r:embed="rId4">
            <a:alphaModFix/>
          </a:blip>
          <a:stretch>
            <a:fillRect/>
          </a:stretch>
        </p:blipFill>
        <p:spPr>
          <a:xfrm>
            <a:off x="3294825" y="1631850"/>
            <a:ext cx="2904474" cy="2357924"/>
          </a:xfrm>
          <a:prstGeom prst="rect">
            <a:avLst/>
          </a:prstGeom>
          <a:noFill/>
          <a:ln>
            <a:noFill/>
          </a:ln>
        </p:spPr>
      </p:pic>
      <p:pic>
        <p:nvPicPr>
          <p:cNvPr id="155" name="Google Shape;155;p21"/>
          <p:cNvPicPr preferRelativeResize="0"/>
          <p:nvPr/>
        </p:nvPicPr>
        <p:blipFill>
          <a:blip r:embed="rId5">
            <a:alphaModFix/>
          </a:blip>
          <a:stretch>
            <a:fillRect/>
          </a:stretch>
        </p:blipFill>
        <p:spPr>
          <a:xfrm>
            <a:off x="6148625" y="1631860"/>
            <a:ext cx="2904474" cy="2280951"/>
          </a:xfrm>
          <a:prstGeom prst="rect">
            <a:avLst/>
          </a:prstGeom>
          <a:noFill/>
          <a:ln>
            <a:noFill/>
          </a:ln>
        </p:spPr>
      </p:pic>
      <p:sp>
        <p:nvSpPr>
          <p:cNvPr id="156" name="Google Shape;156;p21"/>
          <p:cNvSpPr txBox="1"/>
          <p:nvPr>
            <p:ph type="title"/>
          </p:nvPr>
        </p:nvSpPr>
        <p:spPr>
          <a:xfrm>
            <a:off x="727650" y="600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Kaggle Data (12, 24, 36 months of training using SVM)</a:t>
            </a:r>
            <a:endParaRPr/>
          </a:p>
        </p:txBody>
      </p:sp>
      <p:sp>
        <p:nvSpPr>
          <p:cNvPr id="157" name="Google Shape;157;p21"/>
          <p:cNvSpPr/>
          <p:nvPr/>
        </p:nvSpPr>
        <p:spPr>
          <a:xfrm>
            <a:off x="616550" y="4374950"/>
            <a:ext cx="2381700" cy="13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58" name="Google Shape;158;p21"/>
          <p:cNvCxnSpPr/>
          <p:nvPr/>
        </p:nvCxnSpPr>
        <p:spPr>
          <a:xfrm>
            <a:off x="1258550" y="4374975"/>
            <a:ext cx="0" cy="447600"/>
          </a:xfrm>
          <a:prstGeom prst="straightConnector1">
            <a:avLst/>
          </a:prstGeom>
          <a:noFill/>
          <a:ln cap="flat" cmpd="sng" w="9525">
            <a:solidFill>
              <a:schemeClr val="dk2"/>
            </a:solidFill>
            <a:prstDash val="solid"/>
            <a:round/>
            <a:headEnd len="med" w="med" type="none"/>
            <a:tailEnd len="med" w="med" type="none"/>
          </a:ln>
        </p:spPr>
      </p:cxnSp>
      <p:sp>
        <p:nvSpPr>
          <p:cNvPr id="159" name="Google Shape;159;p21"/>
          <p:cNvSpPr txBox="1"/>
          <p:nvPr/>
        </p:nvSpPr>
        <p:spPr>
          <a:xfrm>
            <a:off x="616550" y="4472150"/>
            <a:ext cx="6420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a:t>
            </a:r>
            <a:endParaRPr sz="1300">
              <a:solidFill>
                <a:schemeClr val="accent1"/>
              </a:solidFill>
              <a:latin typeface="Lato"/>
              <a:ea typeface="Lato"/>
              <a:cs typeface="Lato"/>
              <a:sym typeface="Lato"/>
            </a:endParaRPr>
          </a:p>
        </p:txBody>
      </p:sp>
      <p:sp>
        <p:nvSpPr>
          <p:cNvPr id="160" name="Google Shape;160;p21"/>
          <p:cNvSpPr txBox="1"/>
          <p:nvPr/>
        </p:nvSpPr>
        <p:spPr>
          <a:xfrm>
            <a:off x="1765175" y="4472150"/>
            <a:ext cx="794400" cy="1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Predict</a:t>
            </a:r>
            <a:endParaRPr sz="1300">
              <a:solidFill>
                <a:schemeClr val="accent1"/>
              </a:solidFill>
              <a:latin typeface="Lato"/>
              <a:ea typeface="Lato"/>
              <a:cs typeface="Lato"/>
              <a:sym typeface="Lato"/>
            </a:endParaRPr>
          </a:p>
        </p:txBody>
      </p:sp>
      <p:sp>
        <p:nvSpPr>
          <p:cNvPr id="161" name="Google Shape;161;p21"/>
          <p:cNvSpPr txBox="1"/>
          <p:nvPr/>
        </p:nvSpPr>
        <p:spPr>
          <a:xfrm>
            <a:off x="481775" y="4134188"/>
            <a:ext cx="6420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0</a:t>
            </a:r>
            <a:endParaRPr sz="900">
              <a:solidFill>
                <a:schemeClr val="accent1"/>
              </a:solidFill>
              <a:latin typeface="Lato"/>
              <a:ea typeface="Lato"/>
              <a:cs typeface="Lato"/>
              <a:sym typeface="Lato"/>
            </a:endParaRPr>
          </a:p>
        </p:txBody>
      </p:sp>
      <p:sp>
        <p:nvSpPr>
          <p:cNvPr id="162" name="Google Shape;162;p21"/>
          <p:cNvSpPr txBox="1"/>
          <p:nvPr/>
        </p:nvSpPr>
        <p:spPr>
          <a:xfrm>
            <a:off x="979425" y="4057989"/>
            <a:ext cx="7944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12 Months</a:t>
            </a:r>
            <a:endParaRPr sz="900">
              <a:solidFill>
                <a:schemeClr val="accent1"/>
              </a:solidFill>
              <a:latin typeface="Lato"/>
              <a:ea typeface="Lato"/>
              <a:cs typeface="Lato"/>
              <a:sym typeface="Lato"/>
            </a:endParaRPr>
          </a:p>
        </p:txBody>
      </p:sp>
      <p:sp>
        <p:nvSpPr>
          <p:cNvPr id="163" name="Google Shape;163;p21"/>
          <p:cNvSpPr txBox="1"/>
          <p:nvPr/>
        </p:nvSpPr>
        <p:spPr>
          <a:xfrm>
            <a:off x="2559575" y="4092314"/>
            <a:ext cx="7944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60</a:t>
            </a:r>
            <a:r>
              <a:rPr lang="en" sz="900">
                <a:solidFill>
                  <a:schemeClr val="accent1"/>
                </a:solidFill>
                <a:latin typeface="Lato"/>
                <a:ea typeface="Lato"/>
                <a:cs typeface="Lato"/>
                <a:sym typeface="Lato"/>
              </a:rPr>
              <a:t> Months</a:t>
            </a:r>
            <a:endParaRPr sz="900">
              <a:solidFill>
                <a:schemeClr val="accent1"/>
              </a:solidFill>
              <a:latin typeface="Lato"/>
              <a:ea typeface="Lato"/>
              <a:cs typeface="Lato"/>
              <a:sym typeface="Lato"/>
            </a:endParaRPr>
          </a:p>
        </p:txBody>
      </p:sp>
      <p:sp>
        <p:nvSpPr>
          <p:cNvPr id="164" name="Google Shape;164;p21"/>
          <p:cNvSpPr/>
          <p:nvPr/>
        </p:nvSpPr>
        <p:spPr>
          <a:xfrm>
            <a:off x="3429600" y="4359950"/>
            <a:ext cx="2381700" cy="13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65" name="Google Shape;165;p21"/>
          <p:cNvCxnSpPr/>
          <p:nvPr/>
        </p:nvCxnSpPr>
        <p:spPr>
          <a:xfrm>
            <a:off x="4620575" y="4344975"/>
            <a:ext cx="0" cy="447600"/>
          </a:xfrm>
          <a:prstGeom prst="straightConnector1">
            <a:avLst/>
          </a:prstGeom>
          <a:noFill/>
          <a:ln cap="flat" cmpd="sng" w="9525">
            <a:solidFill>
              <a:schemeClr val="dk2"/>
            </a:solidFill>
            <a:prstDash val="solid"/>
            <a:round/>
            <a:headEnd len="med" w="med" type="none"/>
            <a:tailEnd len="med" w="med" type="none"/>
          </a:ln>
        </p:spPr>
      </p:cxnSp>
      <p:sp>
        <p:nvSpPr>
          <p:cNvPr id="166" name="Google Shape;166;p21"/>
          <p:cNvSpPr txBox="1"/>
          <p:nvPr/>
        </p:nvSpPr>
        <p:spPr>
          <a:xfrm>
            <a:off x="3658200" y="4457150"/>
            <a:ext cx="6420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a:t>
            </a:r>
            <a:endParaRPr sz="1300">
              <a:solidFill>
                <a:schemeClr val="accent1"/>
              </a:solidFill>
              <a:latin typeface="Lato"/>
              <a:ea typeface="Lato"/>
              <a:cs typeface="Lato"/>
              <a:sym typeface="Lato"/>
            </a:endParaRPr>
          </a:p>
        </p:txBody>
      </p:sp>
      <p:sp>
        <p:nvSpPr>
          <p:cNvPr id="167" name="Google Shape;167;p21"/>
          <p:cNvSpPr txBox="1"/>
          <p:nvPr/>
        </p:nvSpPr>
        <p:spPr>
          <a:xfrm>
            <a:off x="4883025" y="4457150"/>
            <a:ext cx="794400" cy="1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Predict</a:t>
            </a:r>
            <a:endParaRPr sz="1300">
              <a:solidFill>
                <a:schemeClr val="accent1"/>
              </a:solidFill>
              <a:latin typeface="Lato"/>
              <a:ea typeface="Lato"/>
              <a:cs typeface="Lato"/>
              <a:sym typeface="Lato"/>
            </a:endParaRPr>
          </a:p>
        </p:txBody>
      </p:sp>
      <p:sp>
        <p:nvSpPr>
          <p:cNvPr id="168" name="Google Shape;168;p21"/>
          <p:cNvSpPr txBox="1"/>
          <p:nvPr/>
        </p:nvSpPr>
        <p:spPr>
          <a:xfrm>
            <a:off x="3371025" y="4119188"/>
            <a:ext cx="6420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0</a:t>
            </a:r>
            <a:endParaRPr sz="900">
              <a:solidFill>
                <a:schemeClr val="accent1"/>
              </a:solidFill>
              <a:latin typeface="Lato"/>
              <a:ea typeface="Lato"/>
              <a:cs typeface="Lato"/>
              <a:sym typeface="Lato"/>
            </a:endParaRPr>
          </a:p>
        </p:txBody>
      </p:sp>
      <p:sp>
        <p:nvSpPr>
          <p:cNvPr id="169" name="Google Shape;169;p21"/>
          <p:cNvSpPr txBox="1"/>
          <p:nvPr/>
        </p:nvSpPr>
        <p:spPr>
          <a:xfrm>
            <a:off x="4324913" y="4077314"/>
            <a:ext cx="7944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24</a:t>
            </a:r>
            <a:r>
              <a:rPr lang="en" sz="900">
                <a:solidFill>
                  <a:schemeClr val="accent1"/>
                </a:solidFill>
                <a:latin typeface="Lato"/>
                <a:ea typeface="Lato"/>
                <a:cs typeface="Lato"/>
                <a:sym typeface="Lato"/>
              </a:rPr>
              <a:t> Months</a:t>
            </a:r>
            <a:endParaRPr sz="900">
              <a:solidFill>
                <a:schemeClr val="accent1"/>
              </a:solidFill>
              <a:latin typeface="Lato"/>
              <a:ea typeface="Lato"/>
              <a:cs typeface="Lato"/>
              <a:sym typeface="Lato"/>
            </a:endParaRPr>
          </a:p>
        </p:txBody>
      </p:sp>
      <p:sp>
        <p:nvSpPr>
          <p:cNvPr id="170" name="Google Shape;170;p21"/>
          <p:cNvSpPr txBox="1"/>
          <p:nvPr/>
        </p:nvSpPr>
        <p:spPr>
          <a:xfrm>
            <a:off x="5372625" y="4077314"/>
            <a:ext cx="7944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60 months</a:t>
            </a:r>
            <a:endParaRPr sz="900">
              <a:solidFill>
                <a:schemeClr val="accent1"/>
              </a:solidFill>
              <a:latin typeface="Lato"/>
              <a:ea typeface="Lato"/>
              <a:cs typeface="Lato"/>
              <a:sym typeface="Lato"/>
            </a:endParaRPr>
          </a:p>
        </p:txBody>
      </p:sp>
      <p:sp>
        <p:nvSpPr>
          <p:cNvPr id="171" name="Google Shape;171;p21"/>
          <p:cNvSpPr/>
          <p:nvPr/>
        </p:nvSpPr>
        <p:spPr>
          <a:xfrm>
            <a:off x="6377425" y="4344950"/>
            <a:ext cx="2381700" cy="13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72" name="Google Shape;172;p21"/>
          <p:cNvCxnSpPr/>
          <p:nvPr/>
        </p:nvCxnSpPr>
        <p:spPr>
          <a:xfrm>
            <a:off x="7965375" y="4344950"/>
            <a:ext cx="0" cy="447600"/>
          </a:xfrm>
          <a:prstGeom prst="straightConnector1">
            <a:avLst/>
          </a:prstGeom>
          <a:noFill/>
          <a:ln cap="flat" cmpd="sng" w="9525">
            <a:solidFill>
              <a:schemeClr val="dk2"/>
            </a:solidFill>
            <a:prstDash val="solid"/>
            <a:round/>
            <a:headEnd len="med" w="med" type="none"/>
            <a:tailEnd len="med" w="med" type="none"/>
          </a:ln>
        </p:spPr>
      </p:cxnSp>
      <p:sp>
        <p:nvSpPr>
          <p:cNvPr id="173" name="Google Shape;173;p21"/>
          <p:cNvSpPr txBox="1"/>
          <p:nvPr/>
        </p:nvSpPr>
        <p:spPr>
          <a:xfrm>
            <a:off x="6758425" y="4442150"/>
            <a:ext cx="6420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a:t>
            </a:r>
            <a:endParaRPr sz="1300">
              <a:solidFill>
                <a:schemeClr val="accent1"/>
              </a:solidFill>
              <a:latin typeface="Lato"/>
              <a:ea typeface="Lato"/>
              <a:cs typeface="Lato"/>
              <a:sym typeface="Lato"/>
            </a:endParaRPr>
          </a:p>
        </p:txBody>
      </p:sp>
      <p:sp>
        <p:nvSpPr>
          <p:cNvPr id="174" name="Google Shape;174;p21"/>
          <p:cNvSpPr txBox="1"/>
          <p:nvPr/>
        </p:nvSpPr>
        <p:spPr>
          <a:xfrm>
            <a:off x="8066825" y="4408675"/>
            <a:ext cx="794400" cy="1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Predict</a:t>
            </a:r>
            <a:endParaRPr sz="1300">
              <a:solidFill>
                <a:schemeClr val="accent1"/>
              </a:solidFill>
              <a:latin typeface="Lato"/>
              <a:ea typeface="Lato"/>
              <a:cs typeface="Lato"/>
              <a:sym typeface="Lato"/>
            </a:endParaRPr>
          </a:p>
        </p:txBody>
      </p:sp>
      <p:sp>
        <p:nvSpPr>
          <p:cNvPr id="175" name="Google Shape;175;p21"/>
          <p:cNvSpPr txBox="1"/>
          <p:nvPr/>
        </p:nvSpPr>
        <p:spPr>
          <a:xfrm>
            <a:off x="6242650" y="4104188"/>
            <a:ext cx="6420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0</a:t>
            </a:r>
            <a:endParaRPr sz="900">
              <a:solidFill>
                <a:schemeClr val="accent1"/>
              </a:solidFill>
              <a:latin typeface="Lato"/>
              <a:ea typeface="Lato"/>
              <a:cs typeface="Lato"/>
              <a:sym typeface="Lato"/>
            </a:endParaRPr>
          </a:p>
        </p:txBody>
      </p:sp>
      <p:sp>
        <p:nvSpPr>
          <p:cNvPr id="176" name="Google Shape;176;p21"/>
          <p:cNvSpPr txBox="1"/>
          <p:nvPr/>
        </p:nvSpPr>
        <p:spPr>
          <a:xfrm>
            <a:off x="7416150" y="4082377"/>
            <a:ext cx="7944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36</a:t>
            </a:r>
            <a:r>
              <a:rPr lang="en" sz="900">
                <a:solidFill>
                  <a:schemeClr val="accent1"/>
                </a:solidFill>
                <a:latin typeface="Lato"/>
                <a:ea typeface="Lato"/>
                <a:cs typeface="Lato"/>
                <a:sym typeface="Lato"/>
              </a:rPr>
              <a:t> Months</a:t>
            </a:r>
            <a:endParaRPr sz="900">
              <a:solidFill>
                <a:schemeClr val="accent1"/>
              </a:solidFill>
              <a:latin typeface="Lato"/>
              <a:ea typeface="Lato"/>
              <a:cs typeface="Lato"/>
              <a:sym typeface="Lato"/>
            </a:endParaRPr>
          </a:p>
        </p:txBody>
      </p:sp>
      <p:sp>
        <p:nvSpPr>
          <p:cNvPr id="177" name="Google Shape;177;p21"/>
          <p:cNvSpPr txBox="1"/>
          <p:nvPr/>
        </p:nvSpPr>
        <p:spPr>
          <a:xfrm>
            <a:off x="8320450" y="4062314"/>
            <a:ext cx="7944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60 Months</a:t>
            </a:r>
            <a:endParaRPr sz="9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